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74" r:id="rId1"/>
  </p:sldMasterIdLst>
  <p:notesMasterIdLst>
    <p:notesMasterId r:id="rId39"/>
  </p:notesMasterIdLst>
  <p:sldIdLst>
    <p:sldId id="256" r:id="rId2"/>
    <p:sldId id="257" r:id="rId3"/>
    <p:sldId id="258" r:id="rId4"/>
    <p:sldId id="259" r:id="rId5"/>
    <p:sldId id="260" r:id="rId6"/>
    <p:sldId id="261" r:id="rId7"/>
    <p:sldId id="262" r:id="rId8"/>
    <p:sldId id="263" r:id="rId9"/>
    <p:sldId id="264" r:id="rId10"/>
    <p:sldId id="290" r:id="rId11"/>
    <p:sldId id="265" r:id="rId12"/>
    <p:sldId id="291" r:id="rId13"/>
    <p:sldId id="292"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Lst>
  <p:sldSz cx="9144000" cy="6858000" type="screen4x3"/>
  <p:notesSz cx="6735763" cy="986948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3" d="100"/>
          <a:sy n="73" d="100"/>
        </p:scale>
        <p:origin x="-1074" y="-10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38" name="PlaceHolder 1"/>
          <p:cNvSpPr>
            <a:spLocks noGrp="1"/>
          </p:cNvSpPr>
          <p:nvPr>
            <p:ph type="body"/>
          </p:nvPr>
        </p:nvSpPr>
        <p:spPr>
          <a:xfrm>
            <a:off x="673560" y="4687920"/>
            <a:ext cx="5388120" cy="4440600"/>
          </a:xfrm>
          <a:prstGeom prst="rect">
            <a:avLst/>
          </a:prstGeom>
        </p:spPr>
        <p:txBody>
          <a:bodyPr wrap="none" lIns="0" tIns="0" rIns="0" bIns="0"/>
          <a:lstStyle/>
          <a:p>
            <a:r>
              <a:rPr lang="en-IN"/>
              <a:t>Click to edit the notes format</a:t>
            </a:r>
            <a:endParaRPr/>
          </a:p>
        </p:txBody>
      </p:sp>
      <p:sp>
        <p:nvSpPr>
          <p:cNvPr id="339" name="PlaceHolder 2"/>
          <p:cNvSpPr>
            <a:spLocks noGrp="1"/>
          </p:cNvSpPr>
          <p:nvPr>
            <p:ph type="hdr"/>
          </p:nvPr>
        </p:nvSpPr>
        <p:spPr>
          <a:xfrm>
            <a:off x="0" y="0"/>
            <a:ext cx="2922840" cy="492840"/>
          </a:xfrm>
          <a:prstGeom prst="rect">
            <a:avLst/>
          </a:prstGeom>
        </p:spPr>
        <p:txBody>
          <a:bodyPr wrap="none" lIns="0" tIns="0" rIns="0" bIns="0"/>
          <a:lstStyle/>
          <a:p>
            <a:r>
              <a:rPr lang="en-IN"/>
              <a:t>&lt;header&gt;</a:t>
            </a:r>
            <a:endParaRPr/>
          </a:p>
        </p:txBody>
      </p:sp>
      <p:sp>
        <p:nvSpPr>
          <p:cNvPr id="340" name="PlaceHolder 3"/>
          <p:cNvSpPr>
            <a:spLocks noGrp="1"/>
          </p:cNvSpPr>
          <p:nvPr>
            <p:ph type="dt"/>
          </p:nvPr>
        </p:nvSpPr>
        <p:spPr>
          <a:xfrm>
            <a:off x="3812400" y="0"/>
            <a:ext cx="2922840" cy="492840"/>
          </a:xfrm>
          <a:prstGeom prst="rect">
            <a:avLst/>
          </a:prstGeom>
        </p:spPr>
        <p:txBody>
          <a:bodyPr wrap="none" lIns="0" tIns="0" rIns="0" bIns="0"/>
          <a:lstStyle/>
          <a:p>
            <a:pPr algn="r"/>
            <a:r>
              <a:rPr lang="en-IN"/>
              <a:t>&lt;date/time&gt;</a:t>
            </a:r>
            <a:endParaRPr/>
          </a:p>
        </p:txBody>
      </p:sp>
      <p:sp>
        <p:nvSpPr>
          <p:cNvPr id="341" name="PlaceHolder 4"/>
          <p:cNvSpPr>
            <a:spLocks noGrp="1"/>
          </p:cNvSpPr>
          <p:nvPr>
            <p:ph type="ftr"/>
          </p:nvPr>
        </p:nvSpPr>
        <p:spPr>
          <a:xfrm>
            <a:off x="0" y="9376200"/>
            <a:ext cx="2922840" cy="492840"/>
          </a:xfrm>
          <a:prstGeom prst="rect">
            <a:avLst/>
          </a:prstGeom>
        </p:spPr>
        <p:txBody>
          <a:bodyPr wrap="none" lIns="0" tIns="0" rIns="0" bIns="0" anchor="b"/>
          <a:lstStyle/>
          <a:p>
            <a:r>
              <a:rPr lang="en-IN"/>
              <a:t>&lt;footer&gt;</a:t>
            </a:r>
            <a:endParaRPr/>
          </a:p>
        </p:txBody>
      </p:sp>
      <p:sp>
        <p:nvSpPr>
          <p:cNvPr id="342" name="PlaceHolder 5"/>
          <p:cNvSpPr>
            <a:spLocks noGrp="1"/>
          </p:cNvSpPr>
          <p:nvPr>
            <p:ph type="sldNum"/>
          </p:nvPr>
        </p:nvSpPr>
        <p:spPr>
          <a:xfrm>
            <a:off x="3812400" y="9376200"/>
            <a:ext cx="2922840" cy="492840"/>
          </a:xfrm>
          <a:prstGeom prst="rect">
            <a:avLst/>
          </a:prstGeom>
        </p:spPr>
        <p:txBody>
          <a:bodyPr wrap="none" lIns="0" tIns="0" rIns="0" bIns="0" anchor="b"/>
          <a:lstStyle/>
          <a:p>
            <a:pPr algn="r"/>
            <a:fld id="{5B64606C-D6DE-4491-B286-2F44C5469FCA}" type="slidenum">
              <a:rPr lang="en-IN"/>
              <a:t>‹#›</a:t>
            </a:fld>
            <a:endParaRPr/>
          </a:p>
        </p:txBody>
      </p:sp>
    </p:spTree>
    <p:extLst>
      <p:ext uri="{BB962C8B-B14F-4D97-AF65-F5344CB8AC3E}">
        <p14:creationId xmlns:p14="http://schemas.microsoft.com/office/powerpoint/2010/main" val="130572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PlaceHolder 1"/>
          <p:cNvSpPr>
            <a:spLocks noGrp="1"/>
          </p:cNvSpPr>
          <p:nvPr>
            <p:ph type="body"/>
          </p:nvPr>
        </p:nvSpPr>
        <p:spPr>
          <a:xfrm>
            <a:off x="673560" y="4687920"/>
            <a:ext cx="5387400" cy="4440240"/>
          </a:xfrm>
          <a:prstGeom prst="rect">
            <a:avLst/>
          </a:prstGeom>
        </p:spPr>
        <p:txBody>
          <a:bodyPr lIns="90720" tIns="45360" rIns="90720" bIns="45360"/>
          <a:lstStyle/>
          <a:p>
            <a:endParaRPr/>
          </a:p>
        </p:txBody>
      </p:sp>
      <p:sp>
        <p:nvSpPr>
          <p:cNvPr id="455" name="CustomShape 2"/>
          <p:cNvSpPr/>
          <p:nvPr/>
        </p:nvSpPr>
        <p:spPr>
          <a:xfrm>
            <a:off x="3815280" y="9374400"/>
            <a:ext cx="2917800" cy="492480"/>
          </a:xfrm>
          <a:prstGeom prst="rect">
            <a:avLst/>
          </a:prstGeom>
          <a:noFill/>
          <a:ln>
            <a:noFill/>
          </a:ln>
        </p:spPr>
        <p:txBody>
          <a:bodyPr lIns="90720" tIns="45360" rIns="90720" bIns="45360" anchor="b"/>
          <a:lstStyle/>
          <a:p>
            <a:pPr algn="r">
              <a:lnSpc>
                <a:spcPct val="100000"/>
              </a:lnSpc>
            </a:pPr>
            <a:fld id="{BC0403DD-8563-4A4E-9BA6-6A22C2BE4D3F}" type="slidenum">
              <a:rPr lang="en-IN" sz="1200">
                <a:solidFill>
                  <a:srgbClr val="000000"/>
                </a:solidFill>
                <a:latin typeface="+mn-lt"/>
                <a:ea typeface="+mn-ea"/>
              </a:rPr>
              <a:t>1</a:t>
            </a:fld>
            <a:endParaRPr/>
          </a:p>
        </p:txBody>
      </p:sp>
      <p:sp>
        <p:nvSpPr>
          <p:cNvPr id="456" name="CustomShape 3"/>
          <p:cNvSpPr/>
          <p:nvPr/>
        </p:nvSpPr>
        <p:spPr>
          <a:xfrm>
            <a:off x="3815280" y="0"/>
            <a:ext cx="2917800" cy="492480"/>
          </a:xfrm>
          <a:prstGeom prst="rect">
            <a:avLst/>
          </a:prstGeom>
          <a:noFill/>
          <a:ln>
            <a:noFill/>
          </a:ln>
        </p:spPr>
        <p:txBody>
          <a:bodyPr lIns="90720" tIns="45360" rIns="90720" bIns="45360"/>
          <a:lstStyle/>
          <a:p>
            <a:pPr algn="r">
              <a:lnSpc>
                <a:spcPct val="100000"/>
              </a:lnSpc>
            </a:pPr>
            <a:r>
              <a:rPr lang="en-IN" sz="1200">
                <a:solidFill>
                  <a:srgbClr val="000000"/>
                </a:solidFill>
                <a:latin typeface="+mn-lt"/>
                <a:ea typeface="+mn-ea"/>
              </a:rPr>
              <a:t>12/04/17</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PlaceHolder 1"/>
          <p:cNvSpPr>
            <a:spLocks noGrp="1"/>
          </p:cNvSpPr>
          <p:nvPr>
            <p:ph type="body"/>
          </p:nvPr>
        </p:nvSpPr>
        <p:spPr>
          <a:xfrm>
            <a:off x="673560" y="4687920"/>
            <a:ext cx="5387400" cy="4440240"/>
          </a:xfrm>
          <a:prstGeom prst="rect">
            <a:avLst/>
          </a:prstGeom>
        </p:spPr>
        <p:txBody>
          <a:bodyPr lIns="90720" tIns="45360" rIns="90720" bIns="45360"/>
          <a:lstStyle/>
          <a:p>
            <a:endParaRPr/>
          </a:p>
        </p:txBody>
      </p:sp>
      <p:sp>
        <p:nvSpPr>
          <p:cNvPr id="458" name="CustomShape 2"/>
          <p:cNvSpPr/>
          <p:nvPr/>
        </p:nvSpPr>
        <p:spPr>
          <a:xfrm>
            <a:off x="3815280" y="9374400"/>
            <a:ext cx="2917800" cy="492480"/>
          </a:xfrm>
          <a:prstGeom prst="rect">
            <a:avLst/>
          </a:prstGeom>
          <a:noFill/>
          <a:ln>
            <a:noFill/>
          </a:ln>
        </p:spPr>
        <p:txBody>
          <a:bodyPr lIns="90720" tIns="45360" rIns="90720" bIns="45360" anchor="b"/>
          <a:lstStyle/>
          <a:p>
            <a:pPr algn="r">
              <a:lnSpc>
                <a:spcPct val="100000"/>
              </a:lnSpc>
            </a:pPr>
            <a:fld id="{8DD85281-29C5-448F-8E80-CC4D4D36CEF4}" type="slidenum">
              <a:rPr lang="en-IN" sz="1200">
                <a:solidFill>
                  <a:srgbClr val="000000"/>
                </a:solidFill>
                <a:latin typeface="+mn-lt"/>
                <a:ea typeface="+mn-ea"/>
              </a:rPr>
              <a:t>2</a:t>
            </a:fld>
            <a:endParaRPr/>
          </a:p>
        </p:txBody>
      </p:sp>
      <p:sp>
        <p:nvSpPr>
          <p:cNvPr id="459" name="CustomShape 3"/>
          <p:cNvSpPr/>
          <p:nvPr/>
        </p:nvSpPr>
        <p:spPr>
          <a:xfrm>
            <a:off x="3815280" y="0"/>
            <a:ext cx="2917800" cy="492480"/>
          </a:xfrm>
          <a:prstGeom prst="rect">
            <a:avLst/>
          </a:prstGeom>
          <a:noFill/>
          <a:ln>
            <a:noFill/>
          </a:ln>
        </p:spPr>
        <p:txBody>
          <a:bodyPr lIns="90720" tIns="45360" rIns="90720" bIns="45360"/>
          <a:lstStyle/>
          <a:p>
            <a:pPr algn="r">
              <a:lnSpc>
                <a:spcPct val="100000"/>
              </a:lnSpc>
            </a:pPr>
            <a:r>
              <a:rPr lang="en-IN" sz="1200">
                <a:solidFill>
                  <a:srgbClr val="000000"/>
                </a:solidFill>
                <a:latin typeface="+mn-lt"/>
                <a:ea typeface="+mn-ea"/>
              </a:rPr>
              <a:t>12/04/17</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457200" y="273600"/>
            <a:ext cx="8229240" cy="1145160"/>
          </a:xfrm>
          <a:prstGeom prst="rect">
            <a:avLst/>
          </a:prstGeom>
        </p:spPr>
        <p:txBody>
          <a:bodyPr wrap="none" lIns="0" tIns="0" rIns="0" bIns="0" anchor="ctr"/>
          <a:lstStyle/>
          <a:p>
            <a:pPr algn="ctr"/>
            <a:endParaRPr/>
          </a:p>
        </p:txBody>
      </p:sp>
      <p:sp>
        <p:nvSpPr>
          <p:cNvPr id="136" name="PlaceHolder 2"/>
          <p:cNvSpPr>
            <a:spLocks noGrp="1"/>
          </p:cNvSpPr>
          <p:nvPr>
            <p:ph type="body"/>
          </p:nvPr>
        </p:nvSpPr>
        <p:spPr>
          <a:xfrm>
            <a:off x="457200" y="1604520"/>
            <a:ext cx="8229240" cy="1896840"/>
          </a:xfrm>
          <a:prstGeom prst="rect">
            <a:avLst/>
          </a:prstGeom>
        </p:spPr>
        <p:txBody>
          <a:bodyPr wrap="none" lIns="0" tIns="0" rIns="0" bIns="0"/>
          <a:lstStyle/>
          <a:p>
            <a:endParaRPr/>
          </a:p>
        </p:txBody>
      </p:sp>
      <p:sp>
        <p:nvSpPr>
          <p:cNvPr id="137" name="PlaceHolder 3"/>
          <p:cNvSpPr>
            <a:spLocks noGrp="1"/>
          </p:cNvSpPr>
          <p:nvPr>
            <p:ph type="body"/>
          </p:nvPr>
        </p:nvSpPr>
        <p:spPr>
          <a:xfrm>
            <a:off x="457200" y="3682080"/>
            <a:ext cx="8229240" cy="1896840"/>
          </a:xfrm>
          <a:prstGeom prst="rect">
            <a:avLst/>
          </a:prstGeom>
        </p:spPr>
        <p:txBody>
          <a:bodyPr wrap="none"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457200" y="273600"/>
            <a:ext cx="8229240" cy="1145160"/>
          </a:xfrm>
          <a:prstGeom prst="rect">
            <a:avLst/>
          </a:prstGeom>
        </p:spPr>
        <p:txBody>
          <a:bodyPr wrap="none" lIns="0" tIns="0" rIns="0" bIns="0" anchor="ctr"/>
          <a:lstStyle/>
          <a:p>
            <a:pPr algn="ctr"/>
            <a:endParaRPr/>
          </a:p>
        </p:txBody>
      </p:sp>
      <p:sp>
        <p:nvSpPr>
          <p:cNvPr id="139" name="PlaceHolder 2"/>
          <p:cNvSpPr>
            <a:spLocks noGrp="1"/>
          </p:cNvSpPr>
          <p:nvPr>
            <p:ph type="body"/>
          </p:nvPr>
        </p:nvSpPr>
        <p:spPr>
          <a:xfrm>
            <a:off x="457200" y="1604520"/>
            <a:ext cx="4015800" cy="1896840"/>
          </a:xfrm>
          <a:prstGeom prst="rect">
            <a:avLst/>
          </a:prstGeom>
        </p:spPr>
        <p:txBody>
          <a:bodyPr wrap="none" lIns="0" tIns="0" rIns="0" bIns="0"/>
          <a:lstStyle/>
          <a:p>
            <a:endParaRPr/>
          </a:p>
        </p:txBody>
      </p:sp>
      <p:sp>
        <p:nvSpPr>
          <p:cNvPr id="140" name="PlaceHolder 3"/>
          <p:cNvSpPr>
            <a:spLocks noGrp="1"/>
          </p:cNvSpPr>
          <p:nvPr>
            <p:ph type="body"/>
          </p:nvPr>
        </p:nvSpPr>
        <p:spPr>
          <a:xfrm>
            <a:off x="4674240" y="1604520"/>
            <a:ext cx="4015800" cy="1896840"/>
          </a:xfrm>
          <a:prstGeom prst="rect">
            <a:avLst/>
          </a:prstGeom>
        </p:spPr>
        <p:txBody>
          <a:bodyPr wrap="none" lIns="0" tIns="0" rIns="0" bIns="0"/>
          <a:lstStyle/>
          <a:p>
            <a:endParaRPr/>
          </a:p>
        </p:txBody>
      </p:sp>
      <p:sp>
        <p:nvSpPr>
          <p:cNvPr id="141" name="PlaceHolder 4"/>
          <p:cNvSpPr>
            <a:spLocks noGrp="1"/>
          </p:cNvSpPr>
          <p:nvPr>
            <p:ph type="body"/>
          </p:nvPr>
        </p:nvSpPr>
        <p:spPr>
          <a:xfrm>
            <a:off x="4674240" y="3682080"/>
            <a:ext cx="4015800" cy="1896840"/>
          </a:xfrm>
          <a:prstGeom prst="rect">
            <a:avLst/>
          </a:prstGeom>
        </p:spPr>
        <p:txBody>
          <a:bodyPr wrap="none" lIns="0" tIns="0" rIns="0" bIns="0"/>
          <a:lstStyle/>
          <a:p>
            <a:endParaRPr/>
          </a:p>
        </p:txBody>
      </p:sp>
      <p:sp>
        <p:nvSpPr>
          <p:cNvPr id="142" name="PlaceHolder 5"/>
          <p:cNvSpPr>
            <a:spLocks noGrp="1"/>
          </p:cNvSpPr>
          <p:nvPr>
            <p:ph type="body"/>
          </p:nvPr>
        </p:nvSpPr>
        <p:spPr>
          <a:xfrm>
            <a:off x="457200" y="3682080"/>
            <a:ext cx="4015800" cy="1896840"/>
          </a:xfrm>
          <a:prstGeom prst="rect">
            <a:avLst/>
          </a:prstGeom>
        </p:spPr>
        <p:txBody>
          <a:bodyPr wrap="none"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457200" y="273600"/>
            <a:ext cx="8229240" cy="1145160"/>
          </a:xfrm>
          <a:prstGeom prst="rect">
            <a:avLst/>
          </a:prstGeom>
        </p:spPr>
        <p:txBody>
          <a:bodyPr wrap="none" lIns="0" tIns="0" rIns="0" bIns="0" anchor="ctr"/>
          <a:lstStyle/>
          <a:p>
            <a:pPr algn="ctr"/>
            <a:endParaRPr/>
          </a:p>
        </p:txBody>
      </p:sp>
      <p:sp>
        <p:nvSpPr>
          <p:cNvPr id="144" name="PlaceHolder 2"/>
          <p:cNvSpPr>
            <a:spLocks noGrp="1"/>
          </p:cNvSpPr>
          <p:nvPr>
            <p:ph type="body"/>
          </p:nvPr>
        </p:nvSpPr>
        <p:spPr>
          <a:xfrm>
            <a:off x="457200" y="1604520"/>
            <a:ext cx="8229240" cy="3976920"/>
          </a:xfrm>
          <a:prstGeom prst="rect">
            <a:avLst/>
          </a:prstGeom>
        </p:spPr>
        <p:txBody>
          <a:bodyPr wrap="none" lIns="0" tIns="0" rIns="0" bIns="0"/>
          <a:lstStyle/>
          <a:p>
            <a:endParaRPr/>
          </a:p>
        </p:txBody>
      </p:sp>
      <p:sp>
        <p:nvSpPr>
          <p:cNvPr id="145" name="PlaceHolder 3"/>
          <p:cNvSpPr>
            <a:spLocks noGrp="1"/>
          </p:cNvSpPr>
          <p:nvPr>
            <p:ph type="body"/>
          </p:nvPr>
        </p:nvSpPr>
        <p:spPr>
          <a:xfrm>
            <a:off x="457200" y="1604520"/>
            <a:ext cx="8229240" cy="3976920"/>
          </a:xfrm>
          <a:prstGeom prst="rect">
            <a:avLst/>
          </a:prstGeom>
        </p:spPr>
        <p:txBody>
          <a:bodyPr wrap="none" lIns="0" tIns="0" rIns="0" bIns="0"/>
          <a:lstStyle/>
          <a:p>
            <a:endParaRPr/>
          </a:p>
        </p:txBody>
      </p:sp>
      <p:pic>
        <p:nvPicPr>
          <p:cNvPr id="146" name="Picture 145"/>
          <p:cNvPicPr/>
          <p:nvPr/>
        </p:nvPicPr>
        <p:blipFill>
          <a:blip r:embed="rId2"/>
          <a:stretch>
            <a:fillRect/>
          </a:stretch>
        </p:blipFill>
        <p:spPr>
          <a:xfrm>
            <a:off x="2079360" y="1604160"/>
            <a:ext cx="4984200" cy="3976920"/>
          </a:xfrm>
          <a:prstGeom prst="rect">
            <a:avLst/>
          </a:prstGeom>
          <a:ln>
            <a:noFill/>
          </a:ln>
        </p:spPr>
      </p:pic>
      <p:pic>
        <p:nvPicPr>
          <p:cNvPr id="147" name="Picture 146"/>
          <p:cNvPicPr/>
          <p:nvPr/>
        </p:nvPicPr>
        <p:blipFill>
          <a:blip r:embed="rId2"/>
          <a:stretch>
            <a:fillRect/>
          </a:stretch>
        </p:blipFill>
        <p:spPr>
          <a:xfrm>
            <a:off x="2079360" y="1604160"/>
            <a:ext cx="4984200" cy="3976920"/>
          </a:xfrm>
          <a:prstGeom prst="rect">
            <a:avLst/>
          </a:prstGeom>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4" name="PlaceHolder 1"/>
          <p:cNvSpPr>
            <a:spLocks noGrp="1"/>
          </p:cNvSpPr>
          <p:nvPr>
            <p:ph type="title"/>
          </p:nvPr>
        </p:nvSpPr>
        <p:spPr>
          <a:xfrm>
            <a:off x="457200" y="273600"/>
            <a:ext cx="8229240" cy="1145160"/>
          </a:xfrm>
          <a:prstGeom prst="rect">
            <a:avLst/>
          </a:prstGeom>
        </p:spPr>
        <p:txBody>
          <a:bodyPr wrap="none" lIns="0" tIns="0" rIns="0" bIns="0" anchor="ctr"/>
          <a:lstStyle/>
          <a:p>
            <a:pPr algn="ctr"/>
            <a:endParaRPr/>
          </a:p>
        </p:txBody>
      </p:sp>
      <p:sp>
        <p:nvSpPr>
          <p:cNvPr id="115" name="PlaceHolder 2"/>
          <p:cNvSpPr>
            <a:spLocks noGrp="1"/>
          </p:cNvSpPr>
          <p:nvPr>
            <p:ph type="subTitle"/>
          </p:nvPr>
        </p:nvSpPr>
        <p:spPr>
          <a:xfrm>
            <a:off x="457200" y="1604520"/>
            <a:ext cx="8229240" cy="3977280"/>
          </a:xfrm>
          <a:prstGeom prst="rect">
            <a:avLst/>
          </a:prstGeom>
        </p:spPr>
        <p:txBody>
          <a:bodyPr wrap="none" lIns="0" tIns="0" rIns="0" bIns="0" anchor="ctr"/>
          <a:lstStyle/>
          <a:p>
            <a:pPr algn="ct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73600"/>
            <a:ext cx="8229240" cy="1145160"/>
          </a:xfrm>
          <a:prstGeom prst="rect">
            <a:avLst/>
          </a:prstGeom>
        </p:spPr>
        <p:txBody>
          <a:bodyPr wrap="none" lIns="0" tIns="0" rIns="0" bIns="0" anchor="ctr"/>
          <a:lstStyle/>
          <a:p>
            <a:pPr algn="ctr"/>
            <a:endParaRPr/>
          </a:p>
        </p:txBody>
      </p:sp>
      <p:sp>
        <p:nvSpPr>
          <p:cNvPr id="117" name="PlaceHolder 2"/>
          <p:cNvSpPr>
            <a:spLocks noGrp="1"/>
          </p:cNvSpPr>
          <p:nvPr>
            <p:ph type="body"/>
          </p:nvPr>
        </p:nvSpPr>
        <p:spPr>
          <a:xfrm>
            <a:off x="457200" y="1604520"/>
            <a:ext cx="8229240" cy="3976920"/>
          </a:xfrm>
          <a:prstGeom prst="rect">
            <a:avLst/>
          </a:prstGeom>
        </p:spPr>
        <p:txBody>
          <a:bodyPr wrap="none"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457200" y="273600"/>
            <a:ext cx="8229240" cy="1145160"/>
          </a:xfrm>
          <a:prstGeom prst="rect">
            <a:avLst/>
          </a:prstGeom>
        </p:spPr>
        <p:txBody>
          <a:bodyPr wrap="none" lIns="0" tIns="0" rIns="0" bIns="0" anchor="ctr"/>
          <a:lstStyle/>
          <a:p>
            <a:pPr algn="ctr"/>
            <a:endParaRPr/>
          </a:p>
        </p:txBody>
      </p:sp>
      <p:sp>
        <p:nvSpPr>
          <p:cNvPr id="119" name="PlaceHolder 2"/>
          <p:cNvSpPr>
            <a:spLocks noGrp="1"/>
          </p:cNvSpPr>
          <p:nvPr>
            <p:ph type="body"/>
          </p:nvPr>
        </p:nvSpPr>
        <p:spPr>
          <a:xfrm>
            <a:off x="457200" y="1604520"/>
            <a:ext cx="4015800" cy="3976920"/>
          </a:xfrm>
          <a:prstGeom prst="rect">
            <a:avLst/>
          </a:prstGeom>
        </p:spPr>
        <p:txBody>
          <a:bodyPr wrap="none" lIns="0" tIns="0" rIns="0" bIns="0"/>
          <a:lstStyle/>
          <a:p>
            <a:endParaRPr/>
          </a:p>
        </p:txBody>
      </p:sp>
      <p:sp>
        <p:nvSpPr>
          <p:cNvPr id="120" name="PlaceHolder 3"/>
          <p:cNvSpPr>
            <a:spLocks noGrp="1"/>
          </p:cNvSpPr>
          <p:nvPr>
            <p:ph type="body"/>
          </p:nvPr>
        </p:nvSpPr>
        <p:spPr>
          <a:xfrm>
            <a:off x="4674240" y="1604520"/>
            <a:ext cx="4015800" cy="3976920"/>
          </a:xfrm>
          <a:prstGeom prst="rect">
            <a:avLst/>
          </a:prstGeom>
        </p:spPr>
        <p:txBody>
          <a:bodyPr wrap="none" lIns="0" tIns="0" rIns="0" bIns="0"/>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73600"/>
            <a:ext cx="8229240" cy="1145160"/>
          </a:xfrm>
          <a:prstGeom prst="rect">
            <a:avLst/>
          </a:prstGeom>
        </p:spPr>
        <p:txBody>
          <a:bodyPr wrap="none" lIns="0" tIns="0" rIns="0" bIns="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2" name="PlaceHolder 1"/>
          <p:cNvSpPr>
            <a:spLocks noGrp="1"/>
          </p:cNvSpPr>
          <p:nvPr>
            <p:ph type="subTitle"/>
          </p:nvPr>
        </p:nvSpPr>
        <p:spPr>
          <a:xfrm>
            <a:off x="457200" y="273600"/>
            <a:ext cx="8229240" cy="5308200"/>
          </a:xfrm>
          <a:prstGeom prst="rect">
            <a:avLst/>
          </a:prstGeom>
        </p:spPr>
        <p:txBody>
          <a:bodyPr wrap="none"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457200" y="273600"/>
            <a:ext cx="8229240" cy="1145160"/>
          </a:xfrm>
          <a:prstGeom prst="rect">
            <a:avLst/>
          </a:prstGeom>
        </p:spPr>
        <p:txBody>
          <a:bodyPr wrap="none" lIns="0" tIns="0" rIns="0" bIns="0" anchor="ctr"/>
          <a:lstStyle/>
          <a:p>
            <a:pPr algn="ctr"/>
            <a:endParaRPr/>
          </a:p>
        </p:txBody>
      </p:sp>
      <p:sp>
        <p:nvSpPr>
          <p:cNvPr id="124" name="PlaceHolder 2"/>
          <p:cNvSpPr>
            <a:spLocks noGrp="1"/>
          </p:cNvSpPr>
          <p:nvPr>
            <p:ph type="body"/>
          </p:nvPr>
        </p:nvSpPr>
        <p:spPr>
          <a:xfrm>
            <a:off x="457200" y="1604520"/>
            <a:ext cx="4015800" cy="1896840"/>
          </a:xfrm>
          <a:prstGeom prst="rect">
            <a:avLst/>
          </a:prstGeom>
        </p:spPr>
        <p:txBody>
          <a:bodyPr wrap="none" lIns="0" tIns="0" rIns="0" bIns="0"/>
          <a:lstStyle/>
          <a:p>
            <a:endParaRPr/>
          </a:p>
        </p:txBody>
      </p:sp>
      <p:sp>
        <p:nvSpPr>
          <p:cNvPr id="125" name="PlaceHolder 3"/>
          <p:cNvSpPr>
            <a:spLocks noGrp="1"/>
          </p:cNvSpPr>
          <p:nvPr>
            <p:ph type="body"/>
          </p:nvPr>
        </p:nvSpPr>
        <p:spPr>
          <a:xfrm>
            <a:off x="457200" y="3682080"/>
            <a:ext cx="4015800" cy="1896840"/>
          </a:xfrm>
          <a:prstGeom prst="rect">
            <a:avLst/>
          </a:prstGeom>
        </p:spPr>
        <p:txBody>
          <a:bodyPr wrap="none" lIns="0" tIns="0" rIns="0" bIns="0"/>
          <a:lstStyle/>
          <a:p>
            <a:endParaRPr/>
          </a:p>
        </p:txBody>
      </p:sp>
      <p:sp>
        <p:nvSpPr>
          <p:cNvPr id="126" name="PlaceHolder 4"/>
          <p:cNvSpPr>
            <a:spLocks noGrp="1"/>
          </p:cNvSpPr>
          <p:nvPr>
            <p:ph type="body"/>
          </p:nvPr>
        </p:nvSpPr>
        <p:spPr>
          <a:xfrm>
            <a:off x="4674240" y="1604520"/>
            <a:ext cx="4015800" cy="3976920"/>
          </a:xfrm>
          <a:prstGeom prst="rect">
            <a:avLst/>
          </a:prstGeom>
        </p:spPr>
        <p:txBody>
          <a:bodyPr wrap="none"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457200" y="273600"/>
            <a:ext cx="8229240" cy="1145160"/>
          </a:xfrm>
          <a:prstGeom prst="rect">
            <a:avLst/>
          </a:prstGeom>
        </p:spPr>
        <p:txBody>
          <a:bodyPr wrap="none" lIns="0" tIns="0" rIns="0" bIns="0" anchor="ctr"/>
          <a:lstStyle/>
          <a:p>
            <a:pPr algn="ctr"/>
            <a:endParaRPr/>
          </a:p>
        </p:txBody>
      </p:sp>
      <p:sp>
        <p:nvSpPr>
          <p:cNvPr id="128" name="PlaceHolder 2"/>
          <p:cNvSpPr>
            <a:spLocks noGrp="1"/>
          </p:cNvSpPr>
          <p:nvPr>
            <p:ph type="body"/>
          </p:nvPr>
        </p:nvSpPr>
        <p:spPr>
          <a:xfrm>
            <a:off x="457200" y="1604520"/>
            <a:ext cx="4015800" cy="3976920"/>
          </a:xfrm>
          <a:prstGeom prst="rect">
            <a:avLst/>
          </a:prstGeom>
        </p:spPr>
        <p:txBody>
          <a:bodyPr wrap="none" lIns="0" tIns="0" rIns="0" bIns="0"/>
          <a:lstStyle/>
          <a:p>
            <a:endParaRPr/>
          </a:p>
        </p:txBody>
      </p:sp>
      <p:sp>
        <p:nvSpPr>
          <p:cNvPr id="129" name="PlaceHolder 3"/>
          <p:cNvSpPr>
            <a:spLocks noGrp="1"/>
          </p:cNvSpPr>
          <p:nvPr>
            <p:ph type="body"/>
          </p:nvPr>
        </p:nvSpPr>
        <p:spPr>
          <a:xfrm>
            <a:off x="4674240" y="1604520"/>
            <a:ext cx="4015800" cy="1896840"/>
          </a:xfrm>
          <a:prstGeom prst="rect">
            <a:avLst/>
          </a:prstGeom>
        </p:spPr>
        <p:txBody>
          <a:bodyPr wrap="none" lIns="0" tIns="0" rIns="0" bIns="0"/>
          <a:lstStyle/>
          <a:p>
            <a:endParaRPr/>
          </a:p>
        </p:txBody>
      </p:sp>
      <p:sp>
        <p:nvSpPr>
          <p:cNvPr id="130" name="PlaceHolder 4"/>
          <p:cNvSpPr>
            <a:spLocks noGrp="1"/>
          </p:cNvSpPr>
          <p:nvPr>
            <p:ph type="body"/>
          </p:nvPr>
        </p:nvSpPr>
        <p:spPr>
          <a:xfrm>
            <a:off x="4674240" y="3682080"/>
            <a:ext cx="4015800" cy="1896840"/>
          </a:xfrm>
          <a:prstGeom prst="rect">
            <a:avLst/>
          </a:prstGeom>
        </p:spPr>
        <p:txBody>
          <a:bodyPr wrap="none"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457200" y="273600"/>
            <a:ext cx="8229240" cy="1145160"/>
          </a:xfrm>
          <a:prstGeom prst="rect">
            <a:avLst/>
          </a:prstGeom>
        </p:spPr>
        <p:txBody>
          <a:bodyPr wrap="none" lIns="0" tIns="0" rIns="0" bIns="0" anchor="ctr"/>
          <a:lstStyle/>
          <a:p>
            <a:pPr algn="ctr"/>
            <a:endParaRPr/>
          </a:p>
        </p:txBody>
      </p:sp>
      <p:sp>
        <p:nvSpPr>
          <p:cNvPr id="132" name="PlaceHolder 2"/>
          <p:cNvSpPr>
            <a:spLocks noGrp="1"/>
          </p:cNvSpPr>
          <p:nvPr>
            <p:ph type="body"/>
          </p:nvPr>
        </p:nvSpPr>
        <p:spPr>
          <a:xfrm>
            <a:off x="457200" y="1604520"/>
            <a:ext cx="4015800" cy="1896840"/>
          </a:xfrm>
          <a:prstGeom prst="rect">
            <a:avLst/>
          </a:prstGeom>
        </p:spPr>
        <p:txBody>
          <a:bodyPr wrap="none" lIns="0" tIns="0" rIns="0" bIns="0"/>
          <a:lstStyle/>
          <a:p>
            <a:endParaRPr/>
          </a:p>
        </p:txBody>
      </p:sp>
      <p:sp>
        <p:nvSpPr>
          <p:cNvPr id="133" name="PlaceHolder 3"/>
          <p:cNvSpPr>
            <a:spLocks noGrp="1"/>
          </p:cNvSpPr>
          <p:nvPr>
            <p:ph type="body"/>
          </p:nvPr>
        </p:nvSpPr>
        <p:spPr>
          <a:xfrm>
            <a:off x="4674240" y="1604520"/>
            <a:ext cx="4015800" cy="1896840"/>
          </a:xfrm>
          <a:prstGeom prst="rect">
            <a:avLst/>
          </a:prstGeom>
        </p:spPr>
        <p:txBody>
          <a:bodyPr wrap="none" lIns="0" tIns="0" rIns="0" bIns="0"/>
          <a:lstStyle/>
          <a:p>
            <a:endParaRPr/>
          </a:p>
        </p:txBody>
      </p:sp>
      <p:sp>
        <p:nvSpPr>
          <p:cNvPr id="134" name="PlaceHolder 4"/>
          <p:cNvSpPr>
            <a:spLocks noGrp="1"/>
          </p:cNvSpPr>
          <p:nvPr>
            <p:ph type="body"/>
          </p:nvPr>
        </p:nvSpPr>
        <p:spPr>
          <a:xfrm>
            <a:off x="457200" y="3682080"/>
            <a:ext cx="8229240" cy="1896840"/>
          </a:xfrm>
          <a:prstGeom prst="rect">
            <a:avLst/>
          </a:prstGeom>
        </p:spPr>
        <p:txBody>
          <a:bodyPr wrap="none"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 name="CustomShape 1"/>
          <p:cNvSpPr/>
          <p:nvPr/>
        </p:nvSpPr>
        <p:spPr>
          <a:xfrm>
            <a:off x="-8640" y="4013280"/>
            <a:ext cx="456120" cy="2852280"/>
          </a:xfrm>
          <a:prstGeom prst="rect">
            <a:avLst/>
          </a:prstGeom>
          <a:solidFill>
            <a:srgbClr val="5FCBEF"/>
          </a:solidFill>
          <a:ln w="12600">
            <a:noFill/>
          </a:ln>
        </p:spPr>
      </p:sp>
      <p:sp>
        <p:nvSpPr>
          <p:cNvPr id="103" name="Line 2"/>
          <p:cNvSpPr/>
          <p:nvPr/>
        </p:nvSpPr>
        <p:spPr>
          <a:xfrm flipV="1">
            <a:off x="5130720" y="4175280"/>
            <a:ext cx="4022280" cy="2682720"/>
          </a:xfrm>
          <a:prstGeom prst="line">
            <a:avLst/>
          </a:prstGeom>
          <a:ln w="9360">
            <a:solidFill>
              <a:srgbClr val="5FCBEF"/>
            </a:solidFill>
            <a:round/>
          </a:ln>
        </p:spPr>
      </p:sp>
      <p:sp>
        <p:nvSpPr>
          <p:cNvPr id="104" name="Line 3"/>
          <p:cNvSpPr/>
          <p:nvPr/>
        </p:nvSpPr>
        <p:spPr>
          <a:xfrm>
            <a:off x="7042680" y="0"/>
            <a:ext cx="1218960" cy="6858000"/>
          </a:xfrm>
          <a:prstGeom prst="line">
            <a:avLst/>
          </a:prstGeom>
          <a:ln w="9360">
            <a:solidFill>
              <a:srgbClr val="5FCBEF"/>
            </a:solidFill>
            <a:round/>
          </a:ln>
        </p:spPr>
      </p:sp>
      <p:sp>
        <p:nvSpPr>
          <p:cNvPr id="105" name="CustomShape 4"/>
          <p:cNvSpPr/>
          <p:nvPr/>
        </p:nvSpPr>
        <p:spPr>
          <a:xfrm>
            <a:off x="6891840" y="0"/>
            <a:ext cx="2268360" cy="6865560"/>
          </a:xfrm>
          <a:prstGeom prst="rect">
            <a:avLst/>
          </a:prstGeom>
          <a:solidFill>
            <a:srgbClr val="5FCBEF"/>
          </a:solidFill>
          <a:ln w="12600">
            <a:noFill/>
          </a:ln>
        </p:spPr>
      </p:sp>
      <p:sp>
        <p:nvSpPr>
          <p:cNvPr id="106" name="CustomShape 5"/>
          <p:cNvSpPr/>
          <p:nvPr/>
        </p:nvSpPr>
        <p:spPr>
          <a:xfrm>
            <a:off x="7205040" y="-8640"/>
            <a:ext cx="1947240" cy="6865560"/>
          </a:xfrm>
          <a:prstGeom prst="rect">
            <a:avLst/>
          </a:prstGeom>
          <a:solidFill>
            <a:srgbClr val="5FCBEF"/>
          </a:solidFill>
          <a:ln w="12600">
            <a:noFill/>
          </a:ln>
        </p:spPr>
      </p:sp>
      <p:sp>
        <p:nvSpPr>
          <p:cNvPr id="107" name="CustomShape 6"/>
          <p:cNvSpPr/>
          <p:nvPr/>
        </p:nvSpPr>
        <p:spPr>
          <a:xfrm>
            <a:off x="6638040" y="3920040"/>
            <a:ext cx="2512440" cy="2936880"/>
          </a:xfrm>
          <a:prstGeom prst="rect">
            <a:avLst/>
          </a:prstGeom>
          <a:solidFill>
            <a:srgbClr val="17B0E4"/>
          </a:solidFill>
          <a:ln w="12600">
            <a:noFill/>
          </a:ln>
        </p:spPr>
      </p:sp>
      <p:sp>
        <p:nvSpPr>
          <p:cNvPr id="108" name="CustomShape 7"/>
          <p:cNvSpPr/>
          <p:nvPr/>
        </p:nvSpPr>
        <p:spPr>
          <a:xfrm>
            <a:off x="7010280" y="-8640"/>
            <a:ext cx="2141640" cy="6865560"/>
          </a:xfrm>
          <a:prstGeom prst="rect">
            <a:avLst/>
          </a:prstGeom>
          <a:solidFill>
            <a:srgbClr val="17B0E4"/>
          </a:solidFill>
          <a:ln w="12600">
            <a:noFill/>
          </a:ln>
        </p:spPr>
      </p:sp>
      <p:sp>
        <p:nvSpPr>
          <p:cNvPr id="109" name="CustomShape 8"/>
          <p:cNvSpPr/>
          <p:nvPr/>
        </p:nvSpPr>
        <p:spPr>
          <a:xfrm>
            <a:off x="8295840" y="-8640"/>
            <a:ext cx="856440" cy="6865560"/>
          </a:xfrm>
          <a:prstGeom prst="rect">
            <a:avLst/>
          </a:prstGeom>
          <a:solidFill>
            <a:srgbClr val="2E83C3"/>
          </a:solidFill>
          <a:ln w="12600">
            <a:noFill/>
          </a:ln>
        </p:spPr>
      </p:sp>
      <p:sp>
        <p:nvSpPr>
          <p:cNvPr id="110" name="CustomShape 9"/>
          <p:cNvSpPr/>
          <p:nvPr/>
        </p:nvSpPr>
        <p:spPr>
          <a:xfrm>
            <a:off x="8094240" y="-8640"/>
            <a:ext cx="1065600" cy="6865560"/>
          </a:xfrm>
          <a:prstGeom prst="rect">
            <a:avLst/>
          </a:prstGeom>
          <a:solidFill>
            <a:srgbClr val="226292"/>
          </a:solidFill>
          <a:ln w="12600">
            <a:noFill/>
          </a:ln>
        </p:spPr>
      </p:sp>
      <p:sp>
        <p:nvSpPr>
          <p:cNvPr id="111" name="CustomShape 10"/>
          <p:cNvSpPr/>
          <p:nvPr/>
        </p:nvSpPr>
        <p:spPr>
          <a:xfrm>
            <a:off x="8068680" y="4893840"/>
            <a:ext cx="1092960" cy="1963080"/>
          </a:xfrm>
          <a:prstGeom prst="rect">
            <a:avLst/>
          </a:prstGeom>
          <a:solidFill>
            <a:srgbClr val="17B0E4"/>
          </a:solidFill>
          <a:ln w="12600">
            <a:noFill/>
          </a:ln>
        </p:spPr>
      </p:sp>
      <p:sp>
        <p:nvSpPr>
          <p:cNvPr id="112" name="PlaceHolder 11"/>
          <p:cNvSpPr>
            <a:spLocks noGrp="1"/>
          </p:cNvSpPr>
          <p:nvPr>
            <p:ph type="title"/>
          </p:nvPr>
        </p:nvSpPr>
        <p:spPr>
          <a:xfrm>
            <a:off x="457200" y="273600"/>
            <a:ext cx="8229240" cy="1144800"/>
          </a:xfrm>
          <a:prstGeom prst="rect">
            <a:avLst/>
          </a:prstGeom>
        </p:spPr>
        <p:txBody>
          <a:bodyPr wrap="none" lIns="0" tIns="0" rIns="0" bIns="0" anchor="ctr"/>
          <a:lstStyle/>
          <a:p>
            <a:pPr algn="ctr"/>
            <a:r>
              <a:rPr lang="en-IN"/>
              <a:t>Click to edit the title text format</a:t>
            </a:r>
            <a:endParaRPr/>
          </a:p>
        </p:txBody>
      </p:sp>
      <p:sp>
        <p:nvSpPr>
          <p:cNvPr id="113" name="PlaceHolder 12"/>
          <p:cNvSpPr>
            <a:spLocks noGrp="1"/>
          </p:cNvSpPr>
          <p:nvPr>
            <p:ph type="body"/>
          </p:nvPr>
        </p:nvSpPr>
        <p:spPr>
          <a:xfrm>
            <a:off x="457200" y="1604520"/>
            <a:ext cx="8229240" cy="3976920"/>
          </a:xfrm>
          <a:prstGeom prst="rect">
            <a:avLst/>
          </a:prstGeom>
        </p:spPr>
        <p:txBody>
          <a:bodyPr wrap="none" lIns="0" tIns="0" rIns="0" bIns="0"/>
          <a:lstStyle/>
          <a:p>
            <a:pPr>
              <a:buSzPct val="25000"/>
              <a:buFont typeface="StarSymbol"/>
              <a:buChar char=""/>
            </a:pPr>
            <a:r>
              <a:rPr lang="en-IN"/>
              <a:t>Click to edit the outline text format</a:t>
            </a:r>
            <a:endParaRPr/>
          </a:p>
          <a:p>
            <a:pPr lvl="1">
              <a:buSzPct val="25000"/>
              <a:buFont typeface="StarSymbol"/>
              <a:buChar char=""/>
            </a:pPr>
            <a:r>
              <a:rPr lang="en-IN"/>
              <a:t>Second Outline Level</a:t>
            </a:r>
            <a:endParaRPr/>
          </a:p>
          <a:p>
            <a:pPr lvl="2">
              <a:buSzPct val="25000"/>
              <a:buFont typeface="StarSymbol"/>
              <a:buChar char=""/>
            </a:pPr>
            <a:r>
              <a:rPr lang="en-IN"/>
              <a:t>Third Outline Level</a:t>
            </a:r>
            <a:endParaRPr/>
          </a:p>
          <a:p>
            <a:pPr lvl="3">
              <a:buSzPct val="25000"/>
              <a:buFont typeface="StarSymbol"/>
              <a:buChar char=""/>
            </a:pPr>
            <a:r>
              <a:rPr lang="en-IN"/>
              <a:t>Fourth Outline Level</a:t>
            </a:r>
            <a:endParaRPr/>
          </a:p>
          <a:p>
            <a:pPr lvl="4">
              <a:buSzPct val="25000"/>
              <a:buFont typeface="StarSymbol"/>
              <a:buChar char=""/>
            </a:pPr>
            <a:r>
              <a:rPr lang="en-IN"/>
              <a:t>Fifth Outline Level</a:t>
            </a:r>
            <a:endParaRPr/>
          </a:p>
          <a:p>
            <a:pPr lvl="5">
              <a:buSzPct val="25000"/>
              <a:buFont typeface="StarSymbol"/>
              <a:buChar char=""/>
            </a:pPr>
            <a:r>
              <a:rPr lang="en-IN"/>
              <a:t>Sixth Outline Level</a:t>
            </a:r>
            <a:endParaRPr/>
          </a:p>
          <a:p>
            <a:pPr lvl="6">
              <a:buSzPct val="25000"/>
              <a:buFont typeface="StarSymbol"/>
              <a:buChar char=""/>
            </a:pPr>
            <a:r>
              <a:rPr lang="en-IN"/>
              <a:t>Seventh Outline Level</a:t>
            </a:r>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ustomShape 1"/>
          <p:cNvSpPr/>
          <p:nvPr/>
        </p:nvSpPr>
        <p:spPr>
          <a:xfrm>
            <a:off x="1296000" y="384120"/>
            <a:ext cx="7466400" cy="1055880"/>
          </a:xfrm>
          <a:prstGeom prst="rect">
            <a:avLst/>
          </a:prstGeom>
          <a:noFill/>
          <a:ln>
            <a:noFill/>
          </a:ln>
        </p:spPr>
        <p:txBody>
          <a:bodyPr lIns="90000" tIns="45000" rIns="90000" bIns="45000"/>
          <a:lstStyle/>
          <a:p>
            <a:r>
              <a:rPr lang="en-IN" sz="2700" b="1">
                <a:solidFill>
                  <a:srgbClr val="7030A0"/>
                </a:solidFill>
                <a:latin typeface="Times New Roman"/>
              </a:rPr>
              <a:t>    </a:t>
            </a:r>
            <a:r>
              <a:rPr lang="en-IN" sz="4000" b="1">
                <a:solidFill>
                  <a:srgbClr val="000000"/>
                </a:solidFill>
                <a:latin typeface="Times New Roman"/>
              </a:rPr>
              <a:t>WASTE MANAGEMENT                          USING   IOT</a:t>
            </a:r>
            <a:r>
              <a:rPr lang="en-IN" sz="4000" b="1">
                <a:solidFill>
                  <a:srgbClr val="000000"/>
                </a:solidFill>
                <a:latin typeface="Trebuchet MS"/>
              </a:rPr>
              <a:t>   </a:t>
            </a:r>
            <a:r>
              <a:rPr lang="en-IN" sz="4000" b="1">
                <a:solidFill>
                  <a:srgbClr val="7030A0"/>
                </a:solidFill>
                <a:latin typeface="Trebuchet MS"/>
              </a:rPr>
              <a:t>        </a:t>
            </a:r>
            <a:r>
              <a:rPr lang="en-IN" sz="2800" b="1">
                <a:solidFill>
                  <a:srgbClr val="7030A0"/>
                </a:solidFill>
                <a:latin typeface="Trebuchet MS"/>
              </a:rPr>
              <a:t>     </a:t>
            </a:r>
            <a:r>
              <a:rPr lang="en-IN" sz="2700" b="1">
                <a:solidFill>
                  <a:srgbClr val="7030A0"/>
                </a:solidFill>
                <a:latin typeface="Trebuchet MS"/>
              </a:rPr>
              <a:t>                                                                                                                                                                                                </a:t>
            </a:r>
            <a:endParaRPr/>
          </a:p>
          <a:p>
            <a:pPr algn="ctr">
              <a:lnSpc>
                <a:spcPct val="100000"/>
              </a:lnSpc>
            </a:pPr>
            <a:endParaRPr/>
          </a:p>
        </p:txBody>
      </p:sp>
      <p:sp>
        <p:nvSpPr>
          <p:cNvPr id="344" name="CustomShape 2"/>
          <p:cNvSpPr/>
          <p:nvPr/>
        </p:nvSpPr>
        <p:spPr>
          <a:xfrm>
            <a:off x="5807520" y="2885760"/>
            <a:ext cx="3281760" cy="2380320"/>
          </a:xfrm>
          <a:prstGeom prst="rect">
            <a:avLst/>
          </a:prstGeom>
          <a:noFill/>
          <a:ln>
            <a:noFill/>
          </a:ln>
        </p:spPr>
        <p:txBody>
          <a:bodyPr lIns="90000" tIns="45000" rIns="90000" bIns="45000" anchor="b"/>
          <a:lstStyle/>
          <a:p>
            <a:pPr>
              <a:lnSpc>
                <a:spcPct val="100000"/>
              </a:lnSpc>
            </a:pPr>
            <a:r>
              <a:rPr lang="en-IN">
                <a:solidFill>
                  <a:srgbClr val="FF0000"/>
                </a:solidFill>
                <a:latin typeface="Times New Roman"/>
              </a:rPr>
              <a:t>     </a:t>
            </a:r>
            <a:endParaRPr/>
          </a:p>
          <a:p>
            <a:pPr>
              <a:lnSpc>
                <a:spcPct val="100000"/>
              </a:lnSpc>
            </a:pPr>
            <a:endParaRPr/>
          </a:p>
          <a:p>
            <a:pPr>
              <a:lnSpc>
                <a:spcPct val="100000"/>
              </a:lnSpc>
            </a:pPr>
            <a:endParaRPr/>
          </a:p>
          <a:p>
            <a:pPr>
              <a:lnSpc>
                <a:spcPct val="100000"/>
              </a:lnSpc>
            </a:pPr>
            <a:r>
              <a:rPr lang="en-IN" sz="3400">
                <a:solidFill>
                  <a:srgbClr val="404040"/>
                </a:solidFill>
                <a:latin typeface="Times New Roman"/>
              </a:rPr>
              <a:t> </a:t>
            </a:r>
            <a:endParaRPr/>
          </a:p>
        </p:txBody>
      </p:sp>
      <p:sp>
        <p:nvSpPr>
          <p:cNvPr id="345" name="CustomShape 3"/>
          <p:cNvSpPr/>
          <p:nvPr/>
        </p:nvSpPr>
        <p:spPr>
          <a:xfrm>
            <a:off x="304920" y="5181480"/>
            <a:ext cx="8609400" cy="1309320"/>
          </a:xfrm>
          <a:prstGeom prst="rect">
            <a:avLst/>
          </a:prstGeom>
          <a:noFill/>
          <a:ln>
            <a:noFill/>
          </a:ln>
        </p:spPr>
        <p:txBody>
          <a:bodyPr lIns="90000" tIns="45000" rIns="90000" bIns="45000"/>
          <a:lstStyle/>
          <a:p>
            <a:pPr algn="ctr">
              <a:lnSpc>
                <a:spcPct val="100000"/>
              </a:lnSpc>
            </a:pPr>
            <a:r>
              <a:rPr lang="en-IN" sz="2000" b="1">
                <a:solidFill>
                  <a:srgbClr val="3B3789"/>
                </a:solidFill>
                <a:latin typeface="Times New Roman"/>
              </a:rPr>
              <a:t>PESIT-- BSC</a:t>
            </a:r>
            <a:endParaRPr/>
          </a:p>
          <a:p>
            <a:pPr algn="ctr">
              <a:lnSpc>
                <a:spcPct val="100000"/>
              </a:lnSpc>
            </a:pPr>
            <a:r>
              <a:rPr lang="en-IN" sz="2000" b="1">
                <a:solidFill>
                  <a:srgbClr val="C00000"/>
                </a:solidFill>
                <a:latin typeface="Times New Roman"/>
              </a:rPr>
              <a:t>DEPARTMENT OF ELECTRONICS AND COMMUNICATION &amp; ENGINEERING</a:t>
            </a:r>
            <a:endParaRPr/>
          </a:p>
          <a:p>
            <a:pPr algn="ctr">
              <a:lnSpc>
                <a:spcPct val="100000"/>
              </a:lnSpc>
            </a:pPr>
            <a:endParaRPr/>
          </a:p>
        </p:txBody>
      </p:sp>
      <p:pic>
        <p:nvPicPr>
          <p:cNvPr id="346" name="Picture 345"/>
          <p:cNvPicPr/>
          <p:nvPr/>
        </p:nvPicPr>
        <p:blipFill>
          <a:blip r:embed="rId3"/>
          <a:stretch>
            <a:fillRect/>
          </a:stretch>
        </p:blipFill>
        <p:spPr>
          <a:xfrm>
            <a:off x="2880000" y="1980720"/>
            <a:ext cx="3600000" cy="29808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718457"/>
            <a:ext cx="7467600" cy="369332"/>
          </a:xfrm>
          <a:prstGeom prst="rect">
            <a:avLst/>
          </a:prstGeom>
        </p:spPr>
        <p:txBody>
          <a:bodyPr wrap="square">
            <a:spAutoFit/>
          </a:bodyPr>
          <a:lstStyle/>
          <a:p>
            <a:r>
              <a:rPr lang="en-US" b="1" u="sng" dirty="0" smtClean="0"/>
              <a:t>ACTION TAKEN BY THE BOARD TO IMPLEMENT THE MSW RULES</a:t>
            </a:r>
            <a:endParaRPr lang="en-US" b="1" u="sng" dirty="0"/>
          </a:p>
        </p:txBody>
      </p:sp>
      <p:sp>
        <p:nvSpPr>
          <p:cNvPr id="5" name="Rectangle 4"/>
          <p:cNvSpPr/>
          <p:nvPr/>
        </p:nvSpPr>
        <p:spPr>
          <a:xfrm>
            <a:off x="228600" y="1240974"/>
            <a:ext cx="7848599" cy="646331"/>
          </a:xfrm>
          <a:prstGeom prst="rect">
            <a:avLst/>
          </a:prstGeom>
        </p:spPr>
        <p:txBody>
          <a:bodyPr wrap="square">
            <a:spAutoFit/>
          </a:bodyPr>
          <a:lstStyle/>
          <a:p>
            <a:pPr marL="285750" indent="-285750">
              <a:buFont typeface="Arial" panose="020B0604020202020204" pitchFamily="34" charset="0"/>
              <a:buChar char="•"/>
            </a:pPr>
            <a:r>
              <a:rPr lang="en-US" dirty="0" smtClean="0"/>
              <a:t>The Karnataka State Pollution Control Board has invoked and issued the Directions to all the Deputy Commissioners.</a:t>
            </a:r>
          </a:p>
        </p:txBody>
      </p:sp>
      <p:sp>
        <p:nvSpPr>
          <p:cNvPr id="6" name="Rectangle 5"/>
          <p:cNvSpPr/>
          <p:nvPr/>
        </p:nvSpPr>
        <p:spPr>
          <a:xfrm>
            <a:off x="228600" y="2010124"/>
            <a:ext cx="6858000" cy="646331"/>
          </a:xfrm>
          <a:prstGeom prst="rect">
            <a:avLst/>
          </a:prstGeom>
        </p:spPr>
        <p:txBody>
          <a:bodyPr wrap="square">
            <a:spAutoFit/>
          </a:bodyPr>
          <a:lstStyle/>
          <a:p>
            <a:pPr marL="285750" indent="-285750">
              <a:buFont typeface="Arial" panose="020B0604020202020204" pitchFamily="34" charset="0"/>
              <a:buChar char="•"/>
            </a:pPr>
            <a:r>
              <a:rPr lang="en-US" dirty="0" smtClean="0"/>
              <a:t>In response to the said Directions, the Deputy Commissioner, BBMP have furnished</a:t>
            </a:r>
            <a:r>
              <a:rPr lang="en-US" sz="1600" dirty="0" smtClean="0"/>
              <a:t> </a:t>
            </a:r>
            <a:r>
              <a:rPr lang="en-US" b="1" dirty="0" smtClean="0"/>
              <a:t>TIME BOUND ACTION PLANS</a:t>
            </a:r>
            <a:r>
              <a:rPr lang="en-US" dirty="0"/>
              <a:t>.</a:t>
            </a:r>
            <a:endParaRPr lang="en-US" dirty="0" smtClean="0"/>
          </a:p>
        </p:txBody>
      </p:sp>
      <p:sp>
        <p:nvSpPr>
          <p:cNvPr id="8" name="Rectangle 7"/>
          <p:cNvSpPr/>
          <p:nvPr/>
        </p:nvSpPr>
        <p:spPr>
          <a:xfrm>
            <a:off x="228600" y="2669903"/>
            <a:ext cx="8915400" cy="3416320"/>
          </a:xfrm>
          <a:prstGeom prst="rect">
            <a:avLst/>
          </a:prstGeom>
        </p:spPr>
        <p:txBody>
          <a:bodyPr wrap="square">
            <a:spAutoFit/>
          </a:bodyPr>
          <a:lstStyle/>
          <a:p>
            <a:pPr marL="285750" indent="-285750">
              <a:buFont typeface="Arial" panose="020B0604020202020204" pitchFamily="34" charset="0"/>
              <a:buChar char="•"/>
            </a:pPr>
            <a:r>
              <a:rPr lang="en-US" dirty="0" smtClean="0"/>
              <a:t>Land fill </a:t>
            </a:r>
            <a:r>
              <a:rPr lang="en-US" b="1" dirty="0" smtClean="0"/>
              <a:t>without processing </a:t>
            </a:r>
            <a:r>
              <a:rPr lang="en-US" dirty="0" smtClean="0"/>
              <a:t>is being done only at </a:t>
            </a:r>
            <a:r>
              <a:rPr lang="en-US" b="1" dirty="0" err="1" smtClean="0"/>
              <a:t>Bingipura</a:t>
            </a:r>
            <a:r>
              <a:rPr lang="en-US" dirty="0" smtClean="0"/>
              <a:t> </a:t>
            </a:r>
            <a:r>
              <a:rPr lang="en-US" b="1" dirty="0" smtClean="0"/>
              <a:t>and </a:t>
            </a:r>
            <a:r>
              <a:rPr lang="en-US" b="1" dirty="0" err="1" smtClean="0"/>
              <a:t>Laxmipura</a:t>
            </a:r>
            <a:r>
              <a:rPr lang="en-US" dirty="0" smtClean="0"/>
              <a:t> facilities. To achieve100%processing of waste, Government has sanctioned setting up of six new facilities. These are being set up at the following locations: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1) </a:t>
            </a:r>
            <a:r>
              <a:rPr lang="en-US" dirty="0" err="1" smtClean="0"/>
              <a:t>Kanahalli</a:t>
            </a:r>
            <a:r>
              <a:rPr lang="en-US" dirty="0" smtClean="0"/>
              <a:t> - 500 TPD</a:t>
            </a:r>
          </a:p>
          <a:p>
            <a:pPr marL="285750" indent="-285750">
              <a:buFont typeface="Arial" panose="020B0604020202020204" pitchFamily="34" charset="0"/>
              <a:buChar char="•"/>
            </a:pPr>
            <a:r>
              <a:rPr lang="en-US" dirty="0" smtClean="0"/>
              <a:t>2) </a:t>
            </a:r>
            <a:r>
              <a:rPr lang="en-US" dirty="0" err="1" smtClean="0"/>
              <a:t>Seegihalli</a:t>
            </a:r>
            <a:r>
              <a:rPr lang="en-US" dirty="0" smtClean="0"/>
              <a:t> - 200 TPD</a:t>
            </a:r>
          </a:p>
          <a:p>
            <a:pPr marL="285750" indent="-285750">
              <a:buFont typeface="Arial" panose="020B0604020202020204" pitchFamily="34" charset="0"/>
              <a:buChar char="•"/>
            </a:pPr>
            <a:r>
              <a:rPr lang="en-US" dirty="0" smtClean="0"/>
              <a:t>3) </a:t>
            </a:r>
            <a:r>
              <a:rPr lang="en-US" dirty="0" err="1" smtClean="0"/>
              <a:t>Doddabidarakallu</a:t>
            </a:r>
            <a:r>
              <a:rPr lang="en-US" dirty="0" smtClean="0"/>
              <a:t> - 200 TPD</a:t>
            </a:r>
          </a:p>
          <a:p>
            <a:pPr marL="285750" indent="-285750">
              <a:buFont typeface="Arial" panose="020B0604020202020204" pitchFamily="34" charset="0"/>
              <a:buChar char="•"/>
            </a:pPr>
            <a:r>
              <a:rPr lang="en-US" dirty="0" smtClean="0"/>
              <a:t>4) </a:t>
            </a:r>
            <a:r>
              <a:rPr lang="en-US" dirty="0" err="1" smtClean="0"/>
              <a:t>Lingaderenahalli</a:t>
            </a:r>
            <a:r>
              <a:rPr lang="en-US" dirty="0" smtClean="0"/>
              <a:t> - 200 TPD</a:t>
            </a:r>
          </a:p>
          <a:p>
            <a:pPr marL="285750" indent="-285750">
              <a:buFont typeface="Arial" panose="020B0604020202020204" pitchFamily="34" charset="0"/>
              <a:buChar char="•"/>
            </a:pPr>
            <a:r>
              <a:rPr lang="en-US" dirty="0" smtClean="0"/>
              <a:t>5) </a:t>
            </a:r>
            <a:r>
              <a:rPr lang="en-US" dirty="0" err="1" smtClean="0"/>
              <a:t>Subrayanpalya</a:t>
            </a:r>
            <a:r>
              <a:rPr lang="en-US" dirty="0" smtClean="0"/>
              <a:t> - 200 TPD</a:t>
            </a:r>
          </a:p>
          <a:p>
            <a:pPr marL="285750" indent="-285750">
              <a:buFont typeface="Arial" panose="020B0604020202020204" pitchFamily="34" charset="0"/>
              <a:buChar char="•"/>
            </a:pPr>
            <a:r>
              <a:rPr lang="en-US" dirty="0" smtClean="0"/>
              <a:t>6) </a:t>
            </a:r>
            <a:r>
              <a:rPr lang="en-US" dirty="0" err="1" smtClean="0"/>
              <a:t>Chikkanagamangala</a:t>
            </a:r>
            <a:r>
              <a:rPr lang="en-US" dirty="0" smtClean="0"/>
              <a:t> - 500 TPD</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315208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TextShape 1"/>
          <p:cNvSpPr txBox="1"/>
          <p:nvPr/>
        </p:nvSpPr>
        <p:spPr>
          <a:xfrm>
            <a:off x="144000" y="453960"/>
            <a:ext cx="9062640" cy="4442040"/>
          </a:xfrm>
          <a:prstGeom prst="rect">
            <a:avLst/>
          </a:prstGeom>
        </p:spPr>
        <p:txBody>
          <a:bodyPr wrap="none" lIns="90000" tIns="45000" rIns="90000" bIns="45000"/>
          <a:lstStyle/>
          <a:p>
            <a:endParaRPr dirty="0"/>
          </a:p>
          <a:p>
            <a:endParaRPr dirty="0"/>
          </a:p>
          <a:p>
            <a:r>
              <a:rPr lang="en-IN" sz="2000" b="1" dirty="0"/>
              <a:t>On this basis, at present number of local bodies in the state of Karnataka </a:t>
            </a:r>
            <a:endParaRPr lang="en-IN" sz="2000" b="1" dirty="0" smtClean="0"/>
          </a:p>
          <a:p>
            <a:r>
              <a:rPr lang="en-IN" sz="2000" b="1" dirty="0" smtClean="0"/>
              <a:t>are </a:t>
            </a:r>
            <a:r>
              <a:rPr lang="en-IN" sz="2000" b="1" dirty="0"/>
              <a:t>as follows:</a:t>
            </a:r>
            <a:endParaRPr dirty="0"/>
          </a:p>
          <a:p>
            <a:pPr>
              <a:buSzPct val="25000"/>
              <a:buFont typeface="StarSymbol"/>
              <a:buChar char=""/>
            </a:pPr>
            <a:endParaRPr dirty="0"/>
          </a:p>
        </p:txBody>
      </p:sp>
      <p:graphicFrame>
        <p:nvGraphicFramePr>
          <p:cNvPr id="369" name="Table 2"/>
          <p:cNvGraphicFramePr/>
          <p:nvPr/>
        </p:nvGraphicFramePr>
        <p:xfrm>
          <a:off x="360000" y="1800000"/>
          <a:ext cx="5399640" cy="3108960"/>
        </p:xfrm>
        <a:graphic>
          <a:graphicData uri="http://schemas.openxmlformats.org/drawingml/2006/table">
            <a:tbl>
              <a:tblPr/>
              <a:tblGrid>
                <a:gridCol w="2699640"/>
                <a:gridCol w="2700000"/>
              </a:tblGrid>
              <a:tr h="605880">
                <a:tc>
                  <a:txBody>
                    <a:bodyPr/>
                    <a:lstStyle/>
                    <a:p>
                      <a:r>
                        <a:rPr lang="en-IN"/>
                        <a:t>Bruhat Bangalore Mahanagara Palike     </a:t>
                      </a:r>
                      <a:endParaRPr/>
                    </a:p>
                  </a:txBody>
                  <a:tcPr/>
                </a:tc>
                <a:tc>
                  <a:txBody>
                    <a:bodyPr/>
                    <a:lstStyle/>
                    <a:p>
                      <a:r>
                        <a:rPr lang="en-IN"/>
                        <a:t>01</a:t>
                      </a:r>
                      <a:endParaRPr/>
                    </a:p>
                  </a:txBody>
                  <a:tcPr/>
                </a:tc>
              </a:tr>
              <a:tr h="349920">
                <a:tc>
                  <a:txBody>
                    <a:bodyPr/>
                    <a:lstStyle/>
                    <a:p>
                      <a:r>
                        <a:rPr lang="en-IN"/>
                        <a:t>City Corporations </a:t>
                      </a:r>
                      <a:endParaRPr/>
                    </a:p>
                  </a:txBody>
                  <a:tcPr/>
                </a:tc>
                <a:tc>
                  <a:txBody>
                    <a:bodyPr/>
                    <a:lstStyle/>
                    <a:p>
                      <a:r>
                        <a:rPr lang="en-IN"/>
                        <a:t>10</a:t>
                      </a:r>
                      <a:endParaRPr/>
                    </a:p>
                  </a:txBody>
                  <a:tcPr/>
                </a:tc>
              </a:tr>
              <a:tr h="349920">
                <a:tc>
                  <a:txBody>
                    <a:bodyPr/>
                    <a:lstStyle/>
                    <a:p>
                      <a:r>
                        <a:rPr lang="en-IN"/>
                        <a:t>City Municipal Councils </a:t>
                      </a:r>
                      <a:endParaRPr/>
                    </a:p>
                  </a:txBody>
                  <a:tcPr/>
                </a:tc>
                <a:tc>
                  <a:txBody>
                    <a:bodyPr/>
                    <a:lstStyle/>
                    <a:p>
                      <a:r>
                        <a:rPr lang="en-IN"/>
                        <a:t>41</a:t>
                      </a:r>
                      <a:endParaRPr/>
                    </a:p>
                  </a:txBody>
                  <a:tcPr/>
                </a:tc>
              </a:tr>
              <a:tr h="349920">
                <a:tc>
                  <a:txBody>
                    <a:bodyPr/>
                    <a:lstStyle/>
                    <a:p>
                      <a:r>
                        <a:rPr lang="en-IN"/>
                        <a:t>Town Municipal Councils</a:t>
                      </a:r>
                      <a:endParaRPr/>
                    </a:p>
                  </a:txBody>
                  <a:tcPr/>
                </a:tc>
                <a:tc>
                  <a:txBody>
                    <a:bodyPr/>
                    <a:lstStyle/>
                    <a:p>
                      <a:r>
                        <a:rPr lang="en-IN"/>
                        <a:t>68</a:t>
                      </a:r>
                      <a:endParaRPr/>
                    </a:p>
                  </a:txBody>
                  <a:tcPr/>
                </a:tc>
              </a:tr>
              <a:tr h="349920">
                <a:tc>
                  <a:txBody>
                    <a:bodyPr/>
                    <a:lstStyle/>
                    <a:p>
                      <a:r>
                        <a:rPr lang="en-IN"/>
                        <a:t>Town Panchayats</a:t>
                      </a:r>
                      <a:endParaRPr/>
                    </a:p>
                  </a:txBody>
                  <a:tcPr/>
                </a:tc>
                <a:tc>
                  <a:txBody>
                    <a:bodyPr/>
                    <a:lstStyle/>
                    <a:p>
                      <a:r>
                        <a:rPr lang="en-IN"/>
                        <a:t>94</a:t>
                      </a:r>
                      <a:endParaRPr/>
                    </a:p>
                  </a:txBody>
                  <a:tcPr/>
                </a:tc>
              </a:tr>
              <a:tr h="349920">
                <a:tc>
                  <a:txBody>
                    <a:bodyPr/>
                    <a:lstStyle/>
                    <a:p>
                      <a:r>
                        <a:rPr lang="en-IN"/>
                        <a:t>Notified Area Comittee</a:t>
                      </a:r>
                      <a:endParaRPr/>
                    </a:p>
                  </a:txBody>
                  <a:tcPr/>
                </a:tc>
                <a:tc>
                  <a:txBody>
                    <a:bodyPr/>
                    <a:lstStyle/>
                    <a:p>
                      <a:r>
                        <a:rPr lang="en-IN"/>
                        <a:t>05</a:t>
                      </a:r>
                      <a:endParaRPr/>
                    </a:p>
                  </a:txBody>
                  <a:tcPr/>
                </a:tc>
              </a:tr>
              <a:tr h="349920">
                <a:tc>
                  <a:txBody>
                    <a:bodyPr/>
                    <a:lstStyle/>
                    <a:p>
                      <a:r>
                        <a:rPr lang="en-IN"/>
                        <a:t>Total</a:t>
                      </a:r>
                      <a:endParaRPr/>
                    </a:p>
                  </a:txBody>
                  <a:tcPr/>
                </a:tc>
                <a:tc>
                  <a:txBody>
                    <a:bodyPr/>
                    <a:lstStyle/>
                    <a:p>
                      <a:r>
                        <a:rPr lang="en-IN"/>
                        <a:t>219</a:t>
                      </a:r>
                      <a:endParaRPr/>
                    </a:p>
                  </a:txBody>
                  <a:tcPr/>
                </a:tc>
              </a:tr>
            </a:tbl>
          </a:graphicData>
        </a:graphic>
      </p:graphicFrame>
      <p:sp>
        <p:nvSpPr>
          <p:cNvPr id="370" name="TextShape 3"/>
          <p:cNvSpPr txBox="1"/>
          <p:nvPr/>
        </p:nvSpPr>
        <p:spPr>
          <a:xfrm>
            <a:off x="1298880" y="96480"/>
            <a:ext cx="5397120" cy="767520"/>
          </a:xfrm>
          <a:prstGeom prst="rect">
            <a:avLst/>
          </a:prstGeom>
        </p:spPr>
        <p:txBody>
          <a:bodyPr wrap="none" lIns="90000" tIns="45000" rIns="90000" bIns="45000"/>
          <a:lstStyle/>
          <a:p>
            <a:r>
              <a:rPr lang="en-IN" sz="4800">
                <a:solidFill>
                  <a:srgbClr val="000000"/>
                </a:solidFill>
                <a:latin typeface="Times New Roman"/>
              </a:rPr>
              <a:t>Literature survey</a:t>
            </a:r>
            <a:r>
              <a:rPr lang="en-IN" sz="2400">
                <a:solidFill>
                  <a:srgbClr val="000000"/>
                </a:solidFill>
                <a:latin typeface="Times New Roman"/>
              </a:rPr>
              <a:t>(contd..)</a:t>
            </a:r>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90600" y="209788"/>
            <a:ext cx="6956135" cy="369332"/>
          </a:xfrm>
          <a:prstGeom prst="rect">
            <a:avLst/>
          </a:prstGeom>
          <a:noFill/>
        </p:spPr>
        <p:txBody>
          <a:bodyPr wrap="none" rtlCol="0">
            <a:spAutoFit/>
          </a:bodyPr>
          <a:lstStyle/>
          <a:p>
            <a:r>
              <a:rPr lang="en-US" b="1" u="sng" dirty="0" smtClean="0"/>
              <a:t>MODEL  CITIES FOR SUCCESSFUL L  WASTE MANAGEMENT</a:t>
            </a:r>
            <a:endParaRPr lang="en-US" b="1" u="sng" dirty="0"/>
          </a:p>
        </p:txBody>
      </p:sp>
      <p:pic>
        <p:nvPicPr>
          <p:cNvPr id="2051"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12500" t="23353" r="48567" b="42941"/>
          <a:stretch/>
        </p:blipFill>
        <p:spPr bwMode="auto">
          <a:xfrm>
            <a:off x="4760258" y="762000"/>
            <a:ext cx="4253754" cy="25683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l="17868" t="24412" r="48713" b="41647"/>
          <a:stretch/>
        </p:blipFill>
        <p:spPr bwMode="auto">
          <a:xfrm>
            <a:off x="685800" y="4038600"/>
            <a:ext cx="4074458" cy="25863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152400" y="762000"/>
            <a:ext cx="4123949" cy="646331"/>
          </a:xfrm>
          <a:prstGeom prst="rect">
            <a:avLst/>
          </a:prstGeom>
          <a:noFill/>
        </p:spPr>
        <p:txBody>
          <a:bodyPr wrap="none" rtlCol="0">
            <a:spAutoFit/>
          </a:bodyPr>
          <a:lstStyle/>
          <a:p>
            <a:pPr marL="285750" indent="-285750">
              <a:buFont typeface="Arial" panose="020B0604020202020204" pitchFamily="34" charset="0"/>
              <a:buChar char="•"/>
            </a:pPr>
            <a:r>
              <a:rPr lang="en-US" dirty="0" smtClean="0"/>
              <a:t>ALLEPPEY in KERLA is one among</a:t>
            </a:r>
          </a:p>
          <a:p>
            <a:r>
              <a:rPr lang="en-US" dirty="0" smtClean="0"/>
              <a:t>     the successful city.</a:t>
            </a:r>
            <a:endParaRPr lang="en-US" dirty="0"/>
          </a:p>
        </p:txBody>
      </p:sp>
      <p:sp>
        <p:nvSpPr>
          <p:cNvPr id="6" name="TextBox 5"/>
          <p:cNvSpPr txBox="1"/>
          <p:nvPr/>
        </p:nvSpPr>
        <p:spPr>
          <a:xfrm>
            <a:off x="152400" y="1408331"/>
            <a:ext cx="4884735" cy="369332"/>
          </a:xfrm>
          <a:prstGeom prst="rect">
            <a:avLst/>
          </a:prstGeom>
          <a:noFill/>
        </p:spPr>
        <p:txBody>
          <a:bodyPr wrap="none" rtlCol="0">
            <a:spAutoFit/>
          </a:bodyPr>
          <a:lstStyle/>
          <a:p>
            <a:pPr marL="285750" indent="-285750">
              <a:buFont typeface="Arial" panose="020B0604020202020204" pitchFamily="34" charset="0"/>
              <a:buChar char="•"/>
            </a:pPr>
            <a:r>
              <a:rPr lang="en-US" dirty="0" smtClean="0"/>
              <a:t>This city is called as ZERO WASTE CITY . </a:t>
            </a:r>
          </a:p>
        </p:txBody>
      </p:sp>
      <p:sp>
        <p:nvSpPr>
          <p:cNvPr id="7" name="TextBox 6"/>
          <p:cNvSpPr txBox="1"/>
          <p:nvPr/>
        </p:nvSpPr>
        <p:spPr>
          <a:xfrm>
            <a:off x="156754" y="2054582"/>
            <a:ext cx="4589718" cy="646331"/>
          </a:xfrm>
          <a:prstGeom prst="rect">
            <a:avLst/>
          </a:prstGeom>
          <a:noFill/>
        </p:spPr>
        <p:txBody>
          <a:bodyPr wrap="none" rtlCol="0">
            <a:spAutoFit/>
          </a:bodyPr>
          <a:lstStyle/>
          <a:p>
            <a:pPr marL="285750" indent="-285750">
              <a:buFont typeface="Arial" panose="020B0604020202020204" pitchFamily="34" charset="0"/>
              <a:buChar char="•"/>
            </a:pPr>
            <a:r>
              <a:rPr lang="en-US" dirty="0" smtClean="0"/>
              <a:t>In this city ,has a bio gas plants installed</a:t>
            </a:r>
          </a:p>
          <a:p>
            <a:r>
              <a:rPr lang="en-US" dirty="0" smtClean="0"/>
              <a:t>     in front of their homes .</a:t>
            </a:r>
          </a:p>
        </p:txBody>
      </p:sp>
      <p:sp>
        <p:nvSpPr>
          <p:cNvPr id="8" name="TextBox 7"/>
          <p:cNvSpPr txBox="1"/>
          <p:nvPr/>
        </p:nvSpPr>
        <p:spPr>
          <a:xfrm>
            <a:off x="156754" y="2700913"/>
            <a:ext cx="4525598" cy="646331"/>
          </a:xfrm>
          <a:prstGeom prst="rect">
            <a:avLst/>
          </a:prstGeom>
          <a:noFill/>
        </p:spPr>
        <p:txBody>
          <a:bodyPr wrap="none" rtlCol="0">
            <a:spAutoFit/>
          </a:bodyPr>
          <a:lstStyle/>
          <a:p>
            <a:pPr marL="285750" indent="-285750">
              <a:buFont typeface="Arial" panose="020B0604020202020204" pitchFamily="34" charset="0"/>
              <a:buChar char="•"/>
            </a:pPr>
            <a:r>
              <a:rPr lang="en-US" dirty="0" smtClean="0"/>
              <a:t>This </a:t>
            </a:r>
            <a:r>
              <a:rPr lang="en-US" dirty="0" err="1" smtClean="0"/>
              <a:t>conerts</a:t>
            </a:r>
            <a:r>
              <a:rPr lang="en-US" dirty="0" smtClean="0"/>
              <a:t> household waste to biogas</a:t>
            </a:r>
          </a:p>
          <a:p>
            <a:r>
              <a:rPr lang="en-US" dirty="0"/>
              <a:t> </a:t>
            </a:r>
            <a:r>
              <a:rPr lang="en-US" dirty="0" smtClean="0"/>
              <a:t>     (energy) .</a:t>
            </a:r>
            <a:endParaRPr lang="en-US" dirty="0"/>
          </a:p>
        </p:txBody>
      </p:sp>
      <p:sp>
        <p:nvSpPr>
          <p:cNvPr id="10" name="TextBox 9"/>
          <p:cNvSpPr txBox="1"/>
          <p:nvPr/>
        </p:nvSpPr>
        <p:spPr>
          <a:xfrm>
            <a:off x="215968" y="3330388"/>
            <a:ext cx="9189247" cy="369332"/>
          </a:xfrm>
          <a:prstGeom prst="rect">
            <a:avLst/>
          </a:prstGeom>
          <a:noFill/>
        </p:spPr>
        <p:txBody>
          <a:bodyPr wrap="none" rtlCol="0">
            <a:spAutoFit/>
          </a:bodyPr>
          <a:lstStyle/>
          <a:p>
            <a:pPr marL="285750" indent="-285750">
              <a:buFont typeface="Arial" panose="020B0604020202020204" pitchFamily="34" charset="0"/>
              <a:buChar char="•"/>
            </a:pPr>
            <a:r>
              <a:rPr lang="en-US" dirty="0" smtClean="0"/>
              <a:t>Biogas is used in production of electricity, bio LPG gas to cook and many application.</a:t>
            </a:r>
            <a:endParaRPr lang="en-US" dirty="0"/>
          </a:p>
        </p:txBody>
      </p:sp>
      <p:sp>
        <p:nvSpPr>
          <p:cNvPr id="12" name="TextBox 11"/>
          <p:cNvSpPr txBox="1"/>
          <p:nvPr/>
        </p:nvSpPr>
        <p:spPr>
          <a:xfrm>
            <a:off x="4821477" y="3916305"/>
            <a:ext cx="4269117" cy="2308324"/>
          </a:xfrm>
          <a:prstGeom prst="rect">
            <a:avLst/>
          </a:prstGeom>
          <a:noFill/>
        </p:spPr>
        <p:txBody>
          <a:bodyPr wrap="none" rtlCol="0">
            <a:spAutoFit/>
          </a:bodyPr>
          <a:lstStyle/>
          <a:p>
            <a:pPr marL="285750" indent="-285750">
              <a:buFont typeface="Arial" panose="020B0604020202020204" pitchFamily="34" charset="0"/>
              <a:buChar char="•"/>
            </a:pPr>
            <a:r>
              <a:rPr lang="en-US" dirty="0" smtClean="0"/>
              <a:t>Here alternate ways are also used</a:t>
            </a:r>
          </a:p>
          <a:p>
            <a:r>
              <a:rPr lang="en-US" dirty="0" smtClean="0"/>
              <a:t>     like </a:t>
            </a:r>
            <a:r>
              <a:rPr lang="en-US" dirty="0" err="1" smtClean="0"/>
              <a:t>segregattion</a:t>
            </a:r>
            <a:r>
              <a:rPr lang="en-US" dirty="0" smtClean="0"/>
              <a:t> of waste.</a:t>
            </a:r>
          </a:p>
          <a:p>
            <a:pPr marL="285750" indent="-285750">
              <a:buFont typeface="Arial" panose="020B0604020202020204" pitchFamily="34" charset="0"/>
              <a:buChar char="•"/>
            </a:pPr>
            <a:r>
              <a:rPr lang="en-US" dirty="0" err="1" smtClean="0"/>
              <a:t>Seperating</a:t>
            </a:r>
            <a:r>
              <a:rPr lang="en-US" dirty="0" smtClean="0"/>
              <a:t> wet and dry waste ,where</a:t>
            </a:r>
          </a:p>
          <a:p>
            <a:r>
              <a:rPr lang="en-US" dirty="0"/>
              <a:t> </a:t>
            </a:r>
            <a:r>
              <a:rPr lang="en-US" dirty="0" smtClean="0"/>
              <a:t>   dry waste are collected in open field</a:t>
            </a:r>
          </a:p>
          <a:p>
            <a:r>
              <a:rPr lang="en-US" dirty="0"/>
              <a:t> </a:t>
            </a:r>
            <a:r>
              <a:rPr lang="en-US" dirty="0" smtClean="0"/>
              <a:t>    area.</a:t>
            </a:r>
          </a:p>
          <a:p>
            <a:pPr marL="285750" indent="-285750">
              <a:buFont typeface="Arial" panose="020B0604020202020204" pitchFamily="34" charset="0"/>
              <a:buChar char="•"/>
            </a:pPr>
            <a:r>
              <a:rPr lang="en-US" dirty="0" smtClean="0"/>
              <a:t>Wet waste in bio gas plants to covert</a:t>
            </a:r>
          </a:p>
          <a:p>
            <a:pPr marL="285750" indent="-285750">
              <a:buFont typeface="Arial" panose="020B0604020202020204" pitchFamily="34" charset="0"/>
              <a:buChar char="•"/>
            </a:pPr>
            <a:r>
              <a:rPr lang="en-US" dirty="0" smtClean="0"/>
              <a:t> the waste to energy.  </a:t>
            </a:r>
          </a:p>
          <a:p>
            <a:r>
              <a:rPr lang="en-US" dirty="0" smtClean="0"/>
              <a:t> </a:t>
            </a:r>
            <a:endParaRPr lang="en-US" dirty="0"/>
          </a:p>
        </p:txBody>
      </p:sp>
    </p:spTree>
    <p:extLst>
      <p:ext uri="{BB962C8B-B14F-4D97-AF65-F5344CB8AC3E}">
        <p14:creationId xmlns:p14="http://schemas.microsoft.com/office/powerpoint/2010/main" val="3877438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42415" r="11001" b="5346"/>
          <a:stretch/>
        </p:blipFill>
        <p:spPr bwMode="auto">
          <a:xfrm>
            <a:off x="339634" y="1242366"/>
            <a:ext cx="7650480" cy="41539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2264229" y="381000"/>
            <a:ext cx="3198376" cy="369332"/>
          </a:xfrm>
          <a:prstGeom prst="rect">
            <a:avLst/>
          </a:prstGeom>
          <a:noFill/>
        </p:spPr>
        <p:txBody>
          <a:bodyPr wrap="none" rtlCol="0">
            <a:spAutoFit/>
          </a:bodyPr>
          <a:lstStyle/>
          <a:p>
            <a:r>
              <a:rPr lang="en-US" b="1" u="sng" dirty="0" smtClean="0"/>
              <a:t>PROCESS FACILITIES MAP</a:t>
            </a:r>
            <a:endParaRPr lang="en-US" b="1" u="sng" dirty="0"/>
          </a:p>
        </p:txBody>
      </p:sp>
    </p:spTree>
    <p:extLst>
      <p:ext uri="{BB962C8B-B14F-4D97-AF65-F5344CB8AC3E}">
        <p14:creationId xmlns:p14="http://schemas.microsoft.com/office/powerpoint/2010/main" val="1445248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CustomShape 1"/>
          <p:cNvSpPr/>
          <p:nvPr/>
        </p:nvSpPr>
        <p:spPr>
          <a:xfrm>
            <a:off x="685800" y="0"/>
            <a:ext cx="7771320" cy="1599120"/>
          </a:xfrm>
          <a:prstGeom prst="rect">
            <a:avLst/>
          </a:prstGeom>
          <a:noFill/>
          <a:ln>
            <a:noFill/>
          </a:ln>
        </p:spPr>
        <p:txBody>
          <a:bodyPr lIns="90000" tIns="45000" rIns="90000" bIns="45000" anchor="b"/>
          <a:lstStyle/>
          <a:p>
            <a:pPr algn="ctr">
              <a:lnSpc>
                <a:spcPct val="100000"/>
              </a:lnSpc>
            </a:pPr>
            <a:r>
              <a:rPr lang="en-IN" sz="4000">
                <a:solidFill>
                  <a:srgbClr val="000000"/>
                </a:solidFill>
                <a:latin typeface="Times New Roman"/>
              </a:rPr>
              <a:t>Aim of the Project</a:t>
            </a:r>
            <a:endParaRPr/>
          </a:p>
        </p:txBody>
      </p:sp>
      <p:sp>
        <p:nvSpPr>
          <p:cNvPr id="372" name="CustomShape 2"/>
          <p:cNvSpPr/>
          <p:nvPr/>
        </p:nvSpPr>
        <p:spPr>
          <a:xfrm>
            <a:off x="457200" y="714600"/>
            <a:ext cx="8317080" cy="4068000"/>
          </a:xfrm>
          <a:prstGeom prst="rect">
            <a:avLst/>
          </a:prstGeom>
          <a:noFill/>
          <a:ln>
            <a:noFill/>
          </a:ln>
        </p:spPr>
        <p:txBody>
          <a:bodyPr lIns="90000" tIns="45000" rIns="90000" bIns="45000" anchor="ctr"/>
          <a:lstStyle/>
          <a:p>
            <a:pPr algn="just">
              <a:lnSpc>
                <a:spcPct val="150000"/>
              </a:lnSpc>
            </a:pPr>
            <a:r>
              <a:rPr lang="en-IN" sz="2200">
                <a:solidFill>
                  <a:srgbClr val="000000"/>
                </a:solidFill>
                <a:latin typeface="Times New Roman"/>
              </a:rPr>
              <a:t>To develop framework for Analysis of muncipal waste management and landfills based on garbage collection centers.</a:t>
            </a:r>
            <a:endParaRPr/>
          </a:p>
          <a:p>
            <a:pPr algn="just">
              <a:lnSpc>
                <a:spcPct val="150000"/>
              </a:lnSpc>
            </a:pPr>
            <a:r>
              <a:rPr lang="en-IN" sz="2400">
                <a:solidFill>
                  <a:srgbClr val="000000"/>
                </a:solidFill>
                <a:latin typeface="Times New Roman"/>
              </a:rPr>
              <a:t>.</a:t>
            </a:r>
            <a:endParaRPr/>
          </a:p>
        </p:txBody>
      </p:sp>
      <p:pic>
        <p:nvPicPr>
          <p:cNvPr id="373" name="Picture 372"/>
          <p:cNvPicPr/>
          <p:nvPr/>
        </p:nvPicPr>
        <p:blipFill>
          <a:blip r:embed="rId2"/>
          <a:stretch>
            <a:fillRect/>
          </a:stretch>
        </p:blipFill>
        <p:spPr>
          <a:xfrm>
            <a:off x="1296000" y="3142800"/>
            <a:ext cx="6733440" cy="37148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CustomShape 1"/>
          <p:cNvSpPr/>
          <p:nvPr/>
        </p:nvSpPr>
        <p:spPr>
          <a:xfrm>
            <a:off x="0" y="381000"/>
            <a:ext cx="7771320" cy="761400"/>
          </a:xfrm>
          <a:prstGeom prst="rect">
            <a:avLst/>
          </a:prstGeom>
          <a:noFill/>
          <a:ln>
            <a:noFill/>
          </a:ln>
        </p:spPr>
        <p:txBody>
          <a:bodyPr lIns="90000" tIns="45000" rIns="90000" bIns="45000" anchor="b"/>
          <a:lstStyle/>
          <a:p>
            <a:pPr algn="ctr">
              <a:lnSpc>
                <a:spcPct val="100000"/>
              </a:lnSpc>
            </a:pPr>
            <a:r>
              <a:rPr lang="en-IN" sz="4000" b="1" dirty="0">
                <a:solidFill>
                  <a:srgbClr val="000000"/>
                </a:solidFill>
                <a:latin typeface="Times New Roman"/>
              </a:rPr>
              <a:t>Objectives</a:t>
            </a:r>
            <a:endParaRPr b="1" dirty="0"/>
          </a:p>
        </p:txBody>
      </p:sp>
      <p:sp>
        <p:nvSpPr>
          <p:cNvPr id="375" name="TextShape 2"/>
          <p:cNvSpPr txBox="1"/>
          <p:nvPr/>
        </p:nvSpPr>
        <p:spPr>
          <a:xfrm>
            <a:off x="533400" y="1939607"/>
            <a:ext cx="5643330" cy="460800"/>
          </a:xfrm>
          <a:prstGeom prst="rect">
            <a:avLst/>
          </a:prstGeom>
        </p:spPr>
        <p:txBody>
          <a:bodyPr wrap="none" lIns="90000" tIns="45000" rIns="90000" bIns="45000"/>
          <a:lstStyle/>
          <a:p>
            <a:pPr marL="457200" indent="-457200">
              <a:buFont typeface="Wingdings" panose="05000000000000000000" pitchFamily="2" charset="2"/>
              <a:buChar char="§"/>
            </a:pPr>
            <a:r>
              <a:rPr lang="en-IN" sz="2400" dirty="0" smtClean="0"/>
              <a:t>Facilities at the site.</a:t>
            </a:r>
            <a:endParaRPr sz="2400" dirty="0"/>
          </a:p>
        </p:txBody>
      </p:sp>
      <p:sp>
        <p:nvSpPr>
          <p:cNvPr id="376" name="TextShape 3"/>
          <p:cNvSpPr txBox="1"/>
          <p:nvPr/>
        </p:nvSpPr>
        <p:spPr>
          <a:xfrm>
            <a:off x="533400" y="2393089"/>
            <a:ext cx="6934200" cy="654911"/>
          </a:xfrm>
          <a:prstGeom prst="rect">
            <a:avLst/>
          </a:prstGeom>
        </p:spPr>
        <p:txBody>
          <a:bodyPr wrap="none" lIns="90000" tIns="45000" rIns="90000" bIns="45000"/>
          <a:lstStyle/>
          <a:p>
            <a:pPr marL="457200" indent="-457200">
              <a:buFont typeface="Wingdings" panose="05000000000000000000" pitchFamily="2" charset="2"/>
              <a:buChar char="§"/>
            </a:pPr>
            <a:r>
              <a:rPr lang="en-IN" sz="2400" dirty="0" smtClean="0"/>
              <a:t>Specification </a:t>
            </a:r>
            <a:r>
              <a:rPr lang="en-IN" sz="2400" dirty="0"/>
              <a:t>for landfilling/pollution </a:t>
            </a:r>
            <a:r>
              <a:rPr lang="en-IN" sz="2400" dirty="0" smtClean="0"/>
              <a:t>prevention</a:t>
            </a:r>
            <a:r>
              <a:rPr lang="en-IN" sz="2600" b="1" dirty="0" smtClean="0"/>
              <a:t>.</a:t>
            </a:r>
          </a:p>
        </p:txBody>
      </p:sp>
      <p:sp>
        <p:nvSpPr>
          <p:cNvPr id="377" name="TextShape 4"/>
          <p:cNvSpPr txBox="1"/>
          <p:nvPr/>
        </p:nvSpPr>
        <p:spPr>
          <a:xfrm>
            <a:off x="547872" y="2895600"/>
            <a:ext cx="9296400" cy="831240"/>
          </a:xfrm>
          <a:prstGeom prst="rect">
            <a:avLst/>
          </a:prstGeom>
        </p:spPr>
        <p:txBody>
          <a:bodyPr wrap="none" lIns="90000" tIns="45000" rIns="90000" bIns="45000"/>
          <a:lstStyle/>
          <a:p>
            <a:pPr marL="457200" indent="-457200">
              <a:buFont typeface="Wingdings" panose="05000000000000000000" pitchFamily="2" charset="2"/>
              <a:buChar char="§"/>
            </a:pPr>
            <a:r>
              <a:rPr lang="en-IN" sz="2400" dirty="0" smtClean="0"/>
              <a:t>Water </a:t>
            </a:r>
            <a:r>
              <a:rPr lang="en-IN" sz="2400" dirty="0"/>
              <a:t>quality monitoring </a:t>
            </a:r>
            <a:r>
              <a:rPr lang="en-IN" sz="2400" dirty="0" smtClean="0"/>
              <a:t>/ambient </a:t>
            </a:r>
            <a:r>
              <a:rPr lang="en-IN" sz="2400" dirty="0"/>
              <a:t>air quality monitoring</a:t>
            </a:r>
            <a:r>
              <a:rPr lang="en-IN" sz="2600" b="1" dirty="0"/>
              <a:t>.</a:t>
            </a:r>
            <a:endParaRPr dirty="0"/>
          </a:p>
        </p:txBody>
      </p:sp>
      <p:sp>
        <p:nvSpPr>
          <p:cNvPr id="378" name="TextShape 5"/>
          <p:cNvSpPr txBox="1"/>
          <p:nvPr/>
        </p:nvSpPr>
        <p:spPr>
          <a:xfrm>
            <a:off x="541341" y="3429000"/>
            <a:ext cx="8866094" cy="1572120"/>
          </a:xfrm>
          <a:prstGeom prst="rect">
            <a:avLst/>
          </a:prstGeom>
        </p:spPr>
        <p:txBody>
          <a:bodyPr wrap="none" lIns="90000" tIns="45000" rIns="90000" bIns="45000"/>
          <a:lstStyle/>
          <a:p>
            <a:pPr marL="342900" indent="-342900">
              <a:buFont typeface="Wingdings" panose="05000000000000000000" pitchFamily="2" charset="2"/>
              <a:buChar char="§"/>
            </a:pPr>
            <a:r>
              <a:rPr lang="en-IN" sz="2400" dirty="0" smtClean="0"/>
              <a:t>The </a:t>
            </a:r>
            <a:r>
              <a:rPr lang="en-IN" sz="2400" dirty="0"/>
              <a:t>Annual Report is prepared based </a:t>
            </a:r>
            <a:r>
              <a:rPr lang="en-IN" sz="2400" dirty="0" smtClean="0"/>
              <a:t>on reports submitted </a:t>
            </a:r>
          </a:p>
          <a:p>
            <a:r>
              <a:rPr lang="en-IN" sz="2400" dirty="0" smtClean="0"/>
              <a:t>     by the </a:t>
            </a:r>
            <a:r>
              <a:rPr lang="en-IN" sz="2400" dirty="0"/>
              <a:t>local bodies </a:t>
            </a:r>
            <a:r>
              <a:rPr lang="en-IN" sz="2400" dirty="0" smtClean="0"/>
              <a:t>in </a:t>
            </a:r>
            <a:r>
              <a:rPr lang="en-IN" sz="2400" dirty="0" err="1"/>
              <a:t>FormII</a:t>
            </a:r>
            <a:r>
              <a:rPr lang="en-IN" sz="2400" dirty="0"/>
              <a:t> </a:t>
            </a:r>
            <a:r>
              <a:rPr lang="en-IN" sz="2400" dirty="0" smtClean="0"/>
              <a:t>duly </a:t>
            </a:r>
            <a:r>
              <a:rPr lang="en-IN" sz="2400" dirty="0"/>
              <a:t>signed by concerned </a:t>
            </a:r>
            <a:endParaRPr lang="en-IN" sz="2400" dirty="0" smtClean="0"/>
          </a:p>
          <a:p>
            <a:r>
              <a:rPr lang="en-IN" sz="2400" dirty="0" smtClean="0"/>
              <a:t>     Chief </a:t>
            </a:r>
            <a:r>
              <a:rPr lang="en-IN" sz="2400" dirty="0"/>
              <a:t>Officer/Commissioners </a:t>
            </a:r>
            <a:r>
              <a:rPr lang="en-IN" sz="2600" dirty="0"/>
              <a:t>of BBMP.</a:t>
            </a:r>
            <a:endParaRPr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CustomShape 1"/>
          <p:cNvSpPr/>
          <p:nvPr/>
        </p:nvSpPr>
        <p:spPr>
          <a:xfrm>
            <a:off x="148680" y="-101520"/>
            <a:ext cx="7771320" cy="1037520"/>
          </a:xfrm>
          <a:prstGeom prst="rect">
            <a:avLst/>
          </a:prstGeom>
          <a:noFill/>
          <a:ln>
            <a:noFill/>
          </a:ln>
        </p:spPr>
        <p:txBody>
          <a:bodyPr lIns="90000" tIns="45000" rIns="90000" bIns="45000" anchor="b"/>
          <a:lstStyle/>
          <a:p>
            <a:pPr algn="ctr">
              <a:lnSpc>
                <a:spcPct val="100000"/>
              </a:lnSpc>
            </a:pPr>
            <a:r>
              <a:rPr lang="en-IN" sz="4000">
                <a:solidFill>
                  <a:srgbClr val="000000"/>
                </a:solidFill>
                <a:latin typeface="Times New Roman"/>
              </a:rPr>
              <a:t>Methodologies</a:t>
            </a:r>
            <a:endParaRPr/>
          </a:p>
        </p:txBody>
      </p:sp>
      <p:sp>
        <p:nvSpPr>
          <p:cNvPr id="380" name="CustomShape 2"/>
          <p:cNvSpPr/>
          <p:nvPr/>
        </p:nvSpPr>
        <p:spPr>
          <a:xfrm>
            <a:off x="324000" y="1402560"/>
            <a:ext cx="8495280" cy="4842000"/>
          </a:xfrm>
          <a:prstGeom prst="rect">
            <a:avLst/>
          </a:prstGeom>
          <a:noFill/>
          <a:ln>
            <a:noFill/>
          </a:ln>
        </p:spPr>
        <p:txBody>
          <a:bodyPr lIns="90000" tIns="45000" rIns="90000" bIns="45000" anchor="ctr"/>
          <a:lstStyle/>
          <a:p>
            <a:pPr algn="just">
              <a:lnSpc>
                <a:spcPct val="150000"/>
              </a:lnSpc>
            </a:pPr>
            <a:r>
              <a:rPr lang="en-IN" sz="2400" b="1">
                <a:solidFill>
                  <a:srgbClr val="000000"/>
                </a:solidFill>
                <a:latin typeface="Times New Roman"/>
              </a:rPr>
              <a:t>Methodology for Objective-1:</a:t>
            </a:r>
            <a:endParaRPr/>
          </a:p>
          <a:p>
            <a:pPr algn="just">
              <a:lnSpc>
                <a:spcPct val="150000"/>
              </a:lnSpc>
              <a:buSzPct val="25000"/>
              <a:buFont typeface="Arial"/>
              <a:buChar char="•"/>
            </a:pPr>
            <a:r>
              <a:rPr lang="en-IN" sz="2400">
                <a:solidFill>
                  <a:srgbClr val="000000"/>
                </a:solidFill>
                <a:latin typeface="Times New Roman"/>
                <a:ea typeface="Times New Roman"/>
              </a:rPr>
              <a:t>Understand the existing techniques available for analysis of municipal waste data by studying articles,survey reports and literature review. </a:t>
            </a:r>
            <a:endParaRPr/>
          </a:p>
          <a:p>
            <a:pPr algn="just">
              <a:lnSpc>
                <a:spcPct val="160000"/>
              </a:lnSpc>
            </a:pPr>
            <a:r>
              <a:rPr lang="en-IN" sz="2400" b="1">
                <a:solidFill>
                  <a:srgbClr val="000000"/>
                </a:solidFill>
                <a:latin typeface="Times New Roman"/>
                <a:ea typeface="Times New Roman"/>
              </a:rPr>
              <a:t>Methodology for Objective-2:</a:t>
            </a:r>
            <a:r>
              <a:rPr lang="en-IN" sz="2400">
                <a:solidFill>
                  <a:srgbClr val="000000"/>
                </a:solidFill>
                <a:latin typeface="Times New Roman"/>
                <a:ea typeface="Times New Roman"/>
              </a:rPr>
              <a:t> </a:t>
            </a:r>
            <a:endParaRPr/>
          </a:p>
          <a:p>
            <a:pPr algn="just">
              <a:lnSpc>
                <a:spcPct val="150000"/>
              </a:lnSpc>
              <a:buSzPct val="25000"/>
              <a:buFont typeface="Arial"/>
              <a:buChar char="•"/>
            </a:pPr>
            <a:r>
              <a:rPr lang="en-IN" sz="2400">
                <a:solidFill>
                  <a:srgbClr val="000000"/>
                </a:solidFill>
                <a:latin typeface="Times New Roman"/>
                <a:ea typeface="Times New Roman"/>
              </a:rPr>
              <a:t>Collecting the online data sets available from the website.</a:t>
            </a:r>
            <a:endParaRPr/>
          </a:p>
          <a:p>
            <a:pPr algn="just">
              <a:lnSpc>
                <a:spcPct val="150000"/>
              </a:lnSpc>
              <a:buSzPct val="25000"/>
              <a:buFont typeface="Arial"/>
              <a:buChar char="•"/>
            </a:pPr>
            <a:r>
              <a:rPr lang="en-IN" sz="2400">
                <a:solidFill>
                  <a:srgbClr val="000000"/>
                </a:solidFill>
                <a:latin typeface="Times New Roman"/>
                <a:ea typeface="Times New Roman"/>
              </a:rPr>
              <a:t>Check the collected data and compare with the standard values. </a:t>
            </a:r>
            <a:endParaRPr/>
          </a:p>
          <a:p>
            <a:pPr algn="just">
              <a:lnSpc>
                <a:spcPct val="100000"/>
              </a:lnSpc>
            </a:pPr>
            <a:endParaRPr/>
          </a:p>
        </p:txBody>
      </p:sp>
      <p:sp>
        <p:nvSpPr>
          <p:cNvPr id="381" name="CustomShape 3"/>
          <p:cNvSpPr/>
          <p:nvPr/>
        </p:nvSpPr>
        <p:spPr>
          <a:xfrm>
            <a:off x="8439480" y="6248520"/>
            <a:ext cx="183600" cy="368280"/>
          </a:xfrm>
          <a:prstGeom prst="rect">
            <a:avLst/>
          </a:prstGeom>
          <a:noFill/>
          <a:ln>
            <a:noFill/>
          </a:ln>
        </p:spPr>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CustomShape 1"/>
          <p:cNvSpPr/>
          <p:nvPr/>
        </p:nvSpPr>
        <p:spPr>
          <a:xfrm>
            <a:off x="609480" y="380880"/>
            <a:ext cx="8152200" cy="989640"/>
          </a:xfrm>
          <a:prstGeom prst="rect">
            <a:avLst/>
          </a:prstGeom>
          <a:noFill/>
          <a:ln>
            <a:noFill/>
          </a:ln>
        </p:spPr>
        <p:txBody>
          <a:bodyPr lIns="90000" tIns="45000" rIns="90000" bIns="45000"/>
          <a:lstStyle/>
          <a:p>
            <a:pPr algn="ctr">
              <a:lnSpc>
                <a:spcPct val="100000"/>
              </a:lnSpc>
            </a:pPr>
            <a:r>
              <a:rPr lang="en-IN" sz="4000">
                <a:solidFill>
                  <a:srgbClr val="000000"/>
                </a:solidFill>
                <a:latin typeface="Times New Roman"/>
              </a:rPr>
              <a:t>Methodologies</a:t>
            </a:r>
            <a:r>
              <a:rPr lang="en-IN" sz="2800">
                <a:solidFill>
                  <a:srgbClr val="000000"/>
                </a:solidFill>
                <a:latin typeface="Times New Roman"/>
              </a:rPr>
              <a:t>(contd..)</a:t>
            </a:r>
            <a:endParaRPr/>
          </a:p>
        </p:txBody>
      </p:sp>
      <p:sp>
        <p:nvSpPr>
          <p:cNvPr id="383" name="CustomShape 2"/>
          <p:cNvSpPr/>
          <p:nvPr/>
        </p:nvSpPr>
        <p:spPr>
          <a:xfrm>
            <a:off x="457200" y="1447920"/>
            <a:ext cx="8304840" cy="4113720"/>
          </a:xfrm>
          <a:prstGeom prst="rect">
            <a:avLst/>
          </a:prstGeom>
          <a:noFill/>
          <a:ln>
            <a:noFill/>
          </a:ln>
        </p:spPr>
        <p:txBody>
          <a:bodyPr lIns="90000" tIns="45000" rIns="90000" bIns="45000"/>
          <a:lstStyle/>
          <a:p>
            <a:pPr algn="just">
              <a:lnSpc>
                <a:spcPct val="160000"/>
              </a:lnSpc>
            </a:pPr>
            <a:r>
              <a:rPr lang="en-IN" sz="2400" b="1">
                <a:solidFill>
                  <a:srgbClr val="000000"/>
                </a:solidFill>
                <a:latin typeface="Times New Roman"/>
              </a:rPr>
              <a:t>Methodology for Objective-3:</a:t>
            </a:r>
            <a:endParaRPr/>
          </a:p>
          <a:p>
            <a:pPr algn="just">
              <a:lnSpc>
                <a:spcPct val="150000"/>
              </a:lnSpc>
              <a:buSzPct val="25000"/>
              <a:buFont typeface="Arial"/>
              <a:buChar char="•"/>
            </a:pPr>
            <a:r>
              <a:rPr lang="en-IN" sz="2400">
                <a:solidFill>
                  <a:srgbClr val="000000"/>
                </a:solidFill>
                <a:latin typeface="Times New Roman"/>
                <a:ea typeface="Times New Roman"/>
              </a:rPr>
              <a:t>The municipal waste data stored in server is analysed and predicted the garbage collection performance using related models.</a:t>
            </a:r>
            <a:endParaRPr/>
          </a:p>
          <a:p>
            <a:pPr algn="just">
              <a:lnSpc>
                <a:spcPct val="150000"/>
              </a:lnSpc>
            </a:pPr>
            <a:r>
              <a:rPr lang="en-IN" sz="2400" b="1">
                <a:solidFill>
                  <a:srgbClr val="000000"/>
                </a:solidFill>
                <a:latin typeface="Times New Roman"/>
                <a:ea typeface="Times New Roman"/>
              </a:rPr>
              <a:t>Methodology for objective-4:</a:t>
            </a:r>
            <a:endParaRPr/>
          </a:p>
          <a:p>
            <a:pPr algn="just">
              <a:lnSpc>
                <a:spcPct val="150000"/>
              </a:lnSpc>
              <a:buSzPct val="25000"/>
              <a:buFont typeface="Arial"/>
              <a:buChar char="•"/>
            </a:pPr>
            <a:r>
              <a:rPr lang="en-IN" sz="2400">
                <a:solidFill>
                  <a:srgbClr val="000000"/>
                </a:solidFill>
                <a:latin typeface="Times New Roman"/>
                <a:ea typeface="Times New Roman"/>
              </a:rPr>
              <a:t>Based on the predictions obtained, the appropriate reports are generated. </a:t>
            </a:r>
            <a:endParaRPr/>
          </a:p>
          <a:p>
            <a:pPr algn="just">
              <a:lnSpc>
                <a:spcPct val="150000"/>
              </a:lnSpc>
              <a:buSzPct val="25000"/>
              <a:buFont typeface="Arial"/>
              <a:buChar char="•"/>
            </a:pPr>
            <a:r>
              <a:rPr lang="en-IN" sz="2400">
                <a:solidFill>
                  <a:srgbClr val="000000"/>
                </a:solidFill>
                <a:latin typeface="Times New Roman"/>
                <a:ea typeface="Times New Roman"/>
              </a:rPr>
              <a:t>The obtained results are depicted graphically.</a:t>
            </a:r>
            <a:endParaRPr/>
          </a:p>
          <a:p>
            <a:pPr algn="just">
              <a:lnSpc>
                <a:spcPct val="150000"/>
              </a:lnSpc>
            </a:pPr>
            <a:endParaRPr/>
          </a:p>
          <a:p>
            <a:pPr>
              <a:lnSpc>
                <a:spcPct val="100000"/>
              </a:lnSpc>
            </a:pPr>
            <a:endParaRPr/>
          </a:p>
        </p:txBody>
      </p:sp>
    </p:spTree>
  </p:cSld>
  <p:clrMapOvr>
    <a:masterClrMapping/>
  </p:clrMapOvr>
  <p:transition spd="slow">
    <p:fade/>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CustomShape 1"/>
          <p:cNvSpPr/>
          <p:nvPr/>
        </p:nvSpPr>
        <p:spPr>
          <a:xfrm>
            <a:off x="130680" y="745920"/>
            <a:ext cx="4885560" cy="362520"/>
          </a:xfrm>
          <a:prstGeom prst="rect">
            <a:avLst/>
          </a:prstGeom>
          <a:noFill/>
          <a:ln>
            <a:noFill/>
          </a:ln>
        </p:spPr>
      </p:sp>
      <p:sp>
        <p:nvSpPr>
          <p:cNvPr id="385" name="CustomShape 2"/>
          <p:cNvSpPr/>
          <p:nvPr/>
        </p:nvSpPr>
        <p:spPr>
          <a:xfrm>
            <a:off x="3439080" y="13680"/>
            <a:ext cx="2372400" cy="496440"/>
          </a:xfrm>
          <a:prstGeom prst="rect">
            <a:avLst/>
          </a:prstGeom>
          <a:noFill/>
          <a:ln>
            <a:noFill/>
          </a:ln>
        </p:spPr>
        <p:txBody>
          <a:bodyPr lIns="81720" tIns="40680" rIns="81720" bIns="40680"/>
          <a:lstStyle/>
          <a:p>
            <a:pPr>
              <a:lnSpc>
                <a:spcPct val="100000"/>
              </a:lnSpc>
            </a:pPr>
            <a:r>
              <a:rPr lang="en-IN" sz="4800">
                <a:solidFill>
                  <a:srgbClr val="000000"/>
                </a:solidFill>
                <a:latin typeface="Times New Roman"/>
              </a:rPr>
              <a:t>Design</a:t>
            </a:r>
            <a:endParaRPr/>
          </a:p>
        </p:txBody>
      </p:sp>
      <p:sp>
        <p:nvSpPr>
          <p:cNvPr id="386" name="CustomShape 3"/>
          <p:cNvSpPr/>
          <p:nvPr/>
        </p:nvSpPr>
        <p:spPr>
          <a:xfrm>
            <a:off x="3134520" y="1191240"/>
            <a:ext cx="1107720" cy="311400"/>
          </a:xfrm>
          <a:prstGeom prst="rect">
            <a:avLst/>
          </a:prstGeom>
          <a:noFill/>
          <a:ln>
            <a:noFill/>
          </a:ln>
        </p:spPr>
      </p:sp>
      <p:pic>
        <p:nvPicPr>
          <p:cNvPr id="387" name="Picture 386"/>
          <p:cNvPicPr/>
          <p:nvPr/>
        </p:nvPicPr>
        <p:blipFill>
          <a:blip r:embed="rId2"/>
          <a:stretch>
            <a:fillRect/>
          </a:stretch>
        </p:blipFill>
        <p:spPr>
          <a:xfrm>
            <a:off x="1224000" y="1512000"/>
            <a:ext cx="7272000" cy="4032000"/>
          </a:xfrm>
          <a:prstGeom prst="rect">
            <a:avLst/>
          </a:prstGeom>
          <a:ln>
            <a:noFill/>
          </a:ln>
        </p:spPr>
      </p:pic>
    </p:spTree>
  </p:cSld>
  <p:clrMapOvr>
    <a:masterClrMapping/>
  </p:clrMapOvr>
  <p:transition spd="med">
    <p:pull dir="r"/>
  </p:transition>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CustomShape 1"/>
          <p:cNvSpPr/>
          <p:nvPr/>
        </p:nvSpPr>
        <p:spPr>
          <a:xfrm>
            <a:off x="609480" y="609480"/>
            <a:ext cx="7923600" cy="1141920"/>
          </a:xfrm>
          <a:prstGeom prst="rect">
            <a:avLst/>
          </a:prstGeom>
          <a:noFill/>
          <a:ln>
            <a:noFill/>
          </a:ln>
        </p:spPr>
      </p:sp>
      <p:sp>
        <p:nvSpPr>
          <p:cNvPr id="389" name="CustomShape 2"/>
          <p:cNvSpPr/>
          <p:nvPr/>
        </p:nvSpPr>
        <p:spPr>
          <a:xfrm>
            <a:off x="5405400" y="6041520"/>
            <a:ext cx="682920" cy="363960"/>
          </a:xfrm>
          <a:prstGeom prst="rect">
            <a:avLst/>
          </a:prstGeom>
          <a:noFill/>
          <a:ln>
            <a:noFill/>
          </a:ln>
        </p:spPr>
        <p:txBody>
          <a:bodyPr lIns="90000" tIns="45000" rIns="90000" bIns="45000" anchor="ctr"/>
          <a:lstStyle/>
          <a:p>
            <a:pPr algn="r">
              <a:lnSpc>
                <a:spcPct val="100000"/>
              </a:lnSpc>
            </a:pPr>
            <a:r>
              <a:rPr lang="en-IN" sz="900">
                <a:solidFill>
                  <a:srgbClr val="8B8B8B"/>
                </a:solidFill>
                <a:latin typeface="Trebuchet MS"/>
              </a:rPr>
              <a:t>12/04/17</a:t>
            </a:r>
            <a:endParaRPr/>
          </a:p>
        </p:txBody>
      </p:sp>
      <p:sp>
        <p:nvSpPr>
          <p:cNvPr id="390" name="CustomShape 3"/>
          <p:cNvSpPr/>
          <p:nvPr/>
        </p:nvSpPr>
        <p:spPr>
          <a:xfrm>
            <a:off x="6444720" y="6041520"/>
            <a:ext cx="511560" cy="363960"/>
          </a:xfrm>
          <a:prstGeom prst="rect">
            <a:avLst/>
          </a:prstGeom>
          <a:noFill/>
          <a:ln>
            <a:noFill/>
          </a:ln>
        </p:spPr>
        <p:txBody>
          <a:bodyPr lIns="90000" tIns="45000" rIns="90000" bIns="45000" anchor="ctr"/>
          <a:lstStyle/>
          <a:p>
            <a:pPr algn="r">
              <a:lnSpc>
                <a:spcPct val="100000"/>
              </a:lnSpc>
            </a:pPr>
            <a:fld id="{9778612B-1BF5-470B-943A-36562D386059}" type="slidenum">
              <a:rPr lang="en-IN" sz="900">
                <a:solidFill>
                  <a:srgbClr val="5FCBEF"/>
                </a:solidFill>
                <a:latin typeface="Trebuchet MS"/>
              </a:rPr>
              <a:t>19</a:t>
            </a:fld>
            <a:endParaRPr/>
          </a:p>
        </p:txBody>
      </p:sp>
      <p:sp>
        <p:nvSpPr>
          <p:cNvPr id="391" name="TextShape 4"/>
          <p:cNvSpPr txBox="1"/>
          <p:nvPr/>
        </p:nvSpPr>
        <p:spPr>
          <a:xfrm>
            <a:off x="2448000" y="3183480"/>
            <a:ext cx="3899160" cy="346680"/>
          </a:xfrm>
          <a:prstGeom prst="rect">
            <a:avLst/>
          </a:prstGeom>
        </p:spPr>
        <p:txBody>
          <a:bodyPr wrap="none" lIns="90000" tIns="45000" rIns="90000" bIns="45000"/>
          <a:lstStyle/>
          <a:p>
            <a:r>
              <a:rPr lang="en-IN"/>
              <a:t>Waste vermicomposted at Sira, TMC</a:t>
            </a:r>
            <a:endParaRPr/>
          </a:p>
        </p:txBody>
      </p:sp>
      <p:pic>
        <p:nvPicPr>
          <p:cNvPr id="392" name="Picture 391"/>
          <p:cNvPicPr/>
          <p:nvPr/>
        </p:nvPicPr>
        <p:blipFill>
          <a:blip r:embed="rId2"/>
          <a:stretch>
            <a:fillRect/>
          </a:stretch>
        </p:blipFill>
        <p:spPr>
          <a:xfrm>
            <a:off x="72000" y="360000"/>
            <a:ext cx="4608000" cy="2592000"/>
          </a:xfrm>
          <a:prstGeom prst="rect">
            <a:avLst/>
          </a:prstGeom>
          <a:ln>
            <a:noFill/>
          </a:ln>
        </p:spPr>
      </p:pic>
      <p:pic>
        <p:nvPicPr>
          <p:cNvPr id="393" name="Picture 392"/>
          <p:cNvPicPr/>
          <p:nvPr/>
        </p:nvPicPr>
        <p:blipFill>
          <a:blip r:embed="rId3"/>
          <a:stretch>
            <a:fillRect/>
          </a:stretch>
        </p:blipFill>
        <p:spPr>
          <a:xfrm>
            <a:off x="4392000" y="360000"/>
            <a:ext cx="4608000" cy="2589840"/>
          </a:xfrm>
          <a:prstGeom prst="rect">
            <a:avLst/>
          </a:prstGeom>
          <a:ln>
            <a:noFill/>
          </a:ln>
        </p:spPr>
      </p:pic>
      <p:pic>
        <p:nvPicPr>
          <p:cNvPr id="394" name="Picture 393"/>
          <p:cNvPicPr/>
          <p:nvPr/>
        </p:nvPicPr>
        <p:blipFill>
          <a:blip r:embed="rId4"/>
          <a:stretch>
            <a:fillRect/>
          </a:stretch>
        </p:blipFill>
        <p:spPr>
          <a:xfrm>
            <a:off x="504000" y="3530160"/>
            <a:ext cx="8496000" cy="2635200"/>
          </a:xfrm>
          <a:prstGeom prst="rect">
            <a:avLst/>
          </a:prstGeom>
          <a:ln>
            <a:noFill/>
          </a:ln>
        </p:spPr>
      </p:pic>
      <p:sp>
        <p:nvSpPr>
          <p:cNvPr id="395" name="TextShape 5"/>
          <p:cNvSpPr txBox="1"/>
          <p:nvPr/>
        </p:nvSpPr>
        <p:spPr>
          <a:xfrm>
            <a:off x="576000" y="6165360"/>
            <a:ext cx="8529120" cy="602640"/>
          </a:xfrm>
          <a:prstGeom prst="rect">
            <a:avLst/>
          </a:prstGeom>
        </p:spPr>
        <p:txBody>
          <a:bodyPr wrap="none" lIns="90000" tIns="45000" rIns="90000" bIns="45000"/>
          <a:lstStyle/>
          <a:p>
            <a:r>
              <a:rPr lang="en-IN"/>
              <a:t>Vermicomposting and Dry Waste collection Center at Koramangala Ward at BBMP,</a:t>
            </a:r>
            <a:endParaRPr/>
          </a:p>
          <a:p>
            <a:r>
              <a:rPr lang="en-IN"/>
              <a:t>Bengaluru</a:t>
            </a:r>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CustomShape 1"/>
          <p:cNvSpPr/>
          <p:nvPr/>
        </p:nvSpPr>
        <p:spPr>
          <a:xfrm>
            <a:off x="641880" y="152280"/>
            <a:ext cx="7771320" cy="1218240"/>
          </a:xfrm>
          <a:prstGeom prst="rect">
            <a:avLst/>
          </a:prstGeom>
          <a:noFill/>
          <a:ln>
            <a:noFill/>
          </a:ln>
        </p:spPr>
        <p:txBody>
          <a:bodyPr lIns="90000" tIns="45000" rIns="90000" bIns="45000" anchor="b"/>
          <a:lstStyle/>
          <a:p>
            <a:pPr algn="ctr">
              <a:lnSpc>
                <a:spcPct val="100000"/>
              </a:lnSpc>
            </a:pPr>
            <a:r>
              <a:rPr lang="en-IN" sz="4800">
                <a:solidFill>
                  <a:srgbClr val="000000"/>
                </a:solidFill>
                <a:latin typeface="Times New Roman"/>
              </a:rPr>
              <a:t>Outline</a:t>
            </a:r>
            <a:endParaRPr/>
          </a:p>
        </p:txBody>
      </p:sp>
      <p:sp>
        <p:nvSpPr>
          <p:cNvPr id="348" name="CustomShape 2"/>
          <p:cNvSpPr/>
          <p:nvPr/>
        </p:nvSpPr>
        <p:spPr>
          <a:xfrm>
            <a:off x="457200" y="1628280"/>
            <a:ext cx="8685720" cy="4494600"/>
          </a:xfrm>
          <a:prstGeom prst="rect">
            <a:avLst/>
          </a:prstGeom>
          <a:noFill/>
          <a:ln>
            <a:noFill/>
          </a:ln>
        </p:spPr>
        <p:txBody>
          <a:bodyPr lIns="90000" tIns="45000" rIns="90000" bIns="45000"/>
          <a:lstStyle/>
          <a:p>
            <a:pPr algn="just">
              <a:lnSpc>
                <a:spcPct val="100000"/>
              </a:lnSpc>
              <a:buSzPct val="25000"/>
              <a:buFont typeface="Arial"/>
              <a:buChar char="•"/>
            </a:pPr>
            <a:r>
              <a:rPr lang="en-IN" sz="4000" dirty="0">
                <a:solidFill>
                  <a:srgbClr val="000000"/>
                </a:solidFill>
                <a:latin typeface="Times New Roman"/>
              </a:rPr>
              <a:t>Introduction</a:t>
            </a:r>
            <a:endParaRPr dirty="0"/>
          </a:p>
          <a:p>
            <a:pPr algn="just">
              <a:lnSpc>
                <a:spcPct val="100000"/>
              </a:lnSpc>
              <a:buSzPct val="25000"/>
              <a:buFont typeface="Arial"/>
              <a:buChar char="•"/>
            </a:pPr>
            <a:r>
              <a:rPr lang="en-IN" sz="4000" dirty="0">
                <a:solidFill>
                  <a:srgbClr val="000000"/>
                </a:solidFill>
                <a:latin typeface="Times New Roman"/>
              </a:rPr>
              <a:t>Literature Survey</a:t>
            </a:r>
            <a:endParaRPr dirty="0"/>
          </a:p>
          <a:p>
            <a:pPr algn="just">
              <a:lnSpc>
                <a:spcPct val="100000"/>
              </a:lnSpc>
              <a:buSzPct val="25000"/>
              <a:buFont typeface="Arial"/>
              <a:buChar char="•"/>
            </a:pPr>
            <a:r>
              <a:rPr lang="en-IN" sz="4000" dirty="0">
                <a:solidFill>
                  <a:srgbClr val="000000"/>
                </a:solidFill>
                <a:latin typeface="Times New Roman"/>
              </a:rPr>
              <a:t>Aim of Project </a:t>
            </a:r>
            <a:endParaRPr dirty="0"/>
          </a:p>
          <a:p>
            <a:pPr algn="just">
              <a:lnSpc>
                <a:spcPct val="100000"/>
              </a:lnSpc>
              <a:buSzPct val="25000"/>
              <a:buFont typeface="Arial"/>
              <a:buChar char="•"/>
            </a:pPr>
            <a:r>
              <a:rPr lang="en-IN" sz="4000" dirty="0">
                <a:solidFill>
                  <a:srgbClr val="000000"/>
                </a:solidFill>
                <a:latin typeface="Times New Roman"/>
              </a:rPr>
              <a:t>Objectives</a:t>
            </a:r>
            <a:endParaRPr dirty="0"/>
          </a:p>
          <a:p>
            <a:pPr algn="just">
              <a:lnSpc>
                <a:spcPct val="100000"/>
              </a:lnSpc>
              <a:buSzPct val="25000"/>
              <a:buFont typeface="Arial"/>
              <a:buChar char="•"/>
            </a:pPr>
            <a:r>
              <a:rPr lang="en-IN" sz="4000" dirty="0">
                <a:solidFill>
                  <a:srgbClr val="000000"/>
                </a:solidFill>
                <a:latin typeface="Times New Roman"/>
              </a:rPr>
              <a:t>Design</a:t>
            </a:r>
            <a:endParaRPr dirty="0"/>
          </a:p>
          <a:p>
            <a:pPr algn="just">
              <a:lnSpc>
                <a:spcPct val="100000"/>
              </a:lnSpc>
              <a:buSzPct val="25000"/>
              <a:buFont typeface="Arial"/>
              <a:buChar char="•"/>
            </a:pPr>
            <a:r>
              <a:rPr lang="en-IN" sz="4000" dirty="0">
                <a:solidFill>
                  <a:srgbClr val="000000"/>
                </a:solidFill>
                <a:latin typeface="Times New Roman"/>
              </a:rPr>
              <a:t>References</a:t>
            </a:r>
            <a:endParaRPr dirty="0"/>
          </a:p>
          <a:p>
            <a:pPr algn="just">
              <a:lnSpc>
                <a:spcPct val="100000"/>
              </a:lnSpc>
            </a:pPr>
            <a:endParaRPr dirty="0"/>
          </a:p>
          <a:p>
            <a:pPr algn="just">
              <a:lnSpc>
                <a:spcPct val="100000"/>
              </a:lnSpc>
            </a:pPr>
            <a:endParaRPr dirty="0"/>
          </a:p>
        </p:txBody>
      </p:sp>
      <p:sp>
        <p:nvSpPr>
          <p:cNvPr id="349" name="CustomShape 3"/>
          <p:cNvSpPr/>
          <p:nvPr/>
        </p:nvSpPr>
        <p:spPr>
          <a:xfrm>
            <a:off x="457200" y="6400800"/>
            <a:ext cx="183600" cy="368280"/>
          </a:xfrm>
          <a:prstGeom prst="rect">
            <a:avLst/>
          </a:prstGeom>
          <a:noFill/>
          <a:ln>
            <a:noFill/>
          </a:ln>
        </p:spPr>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6" name="Picture 395"/>
          <p:cNvPicPr/>
          <p:nvPr/>
        </p:nvPicPr>
        <p:blipFill>
          <a:blip r:embed="rId2"/>
          <a:stretch>
            <a:fillRect/>
          </a:stretch>
        </p:blipFill>
        <p:spPr>
          <a:xfrm rot="15600">
            <a:off x="498960" y="497880"/>
            <a:ext cx="6911640" cy="2150280"/>
          </a:xfrm>
          <a:prstGeom prst="rect">
            <a:avLst/>
          </a:prstGeom>
          <a:ln>
            <a:noFill/>
          </a:ln>
        </p:spPr>
      </p:pic>
      <p:sp>
        <p:nvSpPr>
          <p:cNvPr id="397" name="TextShape 1"/>
          <p:cNvSpPr txBox="1"/>
          <p:nvPr/>
        </p:nvSpPr>
        <p:spPr>
          <a:xfrm>
            <a:off x="720000" y="2684160"/>
            <a:ext cx="8498880" cy="627840"/>
          </a:xfrm>
          <a:prstGeom prst="rect">
            <a:avLst/>
          </a:prstGeom>
        </p:spPr>
        <p:txBody>
          <a:bodyPr wrap="none" lIns="90000" tIns="45000" rIns="90000" bIns="45000"/>
          <a:lstStyle/>
          <a:p>
            <a:r>
              <a:rPr lang="en-IN"/>
              <a:t>Roof top manufactured from Tetrapack waste covers-Koramangala Ward at BBMP,</a:t>
            </a:r>
            <a:endParaRPr/>
          </a:p>
          <a:p>
            <a:r>
              <a:rPr lang="en-IN"/>
              <a:t>Bengaluru</a:t>
            </a:r>
            <a:endParaRPr/>
          </a:p>
        </p:txBody>
      </p:sp>
      <p:pic>
        <p:nvPicPr>
          <p:cNvPr id="398" name="Picture 397"/>
          <p:cNvPicPr/>
          <p:nvPr/>
        </p:nvPicPr>
        <p:blipFill>
          <a:blip r:embed="rId3"/>
          <a:stretch>
            <a:fillRect/>
          </a:stretch>
        </p:blipFill>
        <p:spPr>
          <a:xfrm>
            <a:off x="648000" y="3312000"/>
            <a:ext cx="3888000" cy="2664000"/>
          </a:xfrm>
          <a:prstGeom prst="rect">
            <a:avLst/>
          </a:prstGeom>
          <a:ln>
            <a:noFill/>
          </a:ln>
        </p:spPr>
      </p:pic>
      <p:pic>
        <p:nvPicPr>
          <p:cNvPr id="399" name="Picture 398"/>
          <p:cNvPicPr/>
          <p:nvPr/>
        </p:nvPicPr>
        <p:blipFill>
          <a:blip r:embed="rId4"/>
          <a:stretch>
            <a:fillRect/>
          </a:stretch>
        </p:blipFill>
        <p:spPr>
          <a:xfrm>
            <a:off x="4608000" y="3312000"/>
            <a:ext cx="4245120" cy="2592000"/>
          </a:xfrm>
          <a:prstGeom prst="rect">
            <a:avLst/>
          </a:prstGeom>
          <a:ln>
            <a:noFill/>
          </a:ln>
        </p:spPr>
      </p:pic>
      <p:sp>
        <p:nvSpPr>
          <p:cNvPr id="400" name="TextShape 2"/>
          <p:cNvSpPr txBox="1"/>
          <p:nvPr/>
        </p:nvSpPr>
        <p:spPr>
          <a:xfrm>
            <a:off x="504000" y="5949360"/>
            <a:ext cx="8408880" cy="602640"/>
          </a:xfrm>
          <a:prstGeom prst="rect">
            <a:avLst/>
          </a:prstGeom>
        </p:spPr>
        <p:txBody>
          <a:bodyPr wrap="none" lIns="90000" tIns="45000" rIns="90000" bIns="45000"/>
          <a:lstStyle/>
          <a:p>
            <a:r>
              <a:rPr lang="en-IN"/>
              <a:t>Mavallipura Unit, Bengaluru (New proposal to compost the organic waste, all inert</a:t>
            </a:r>
            <a:endParaRPr/>
          </a:p>
          <a:p>
            <a:r>
              <a:rPr lang="en-IN"/>
              <a:t>waste taken away to Landfill site)</a:t>
            </a:r>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CustomShape 1"/>
          <p:cNvSpPr/>
          <p:nvPr/>
        </p:nvSpPr>
        <p:spPr>
          <a:xfrm>
            <a:off x="609480" y="609480"/>
            <a:ext cx="6346800" cy="1319760"/>
          </a:xfrm>
          <a:prstGeom prst="rect">
            <a:avLst/>
          </a:prstGeom>
          <a:noFill/>
          <a:ln>
            <a:noFill/>
          </a:ln>
        </p:spPr>
        <p:txBody>
          <a:bodyPr lIns="90000" tIns="45000" rIns="90000" bIns="45000"/>
          <a:lstStyle/>
          <a:p>
            <a:pPr>
              <a:lnSpc>
                <a:spcPct val="100000"/>
              </a:lnSpc>
            </a:pPr>
            <a:r>
              <a:rPr lang="en-IN" sz="4000" b="1">
                <a:solidFill>
                  <a:srgbClr val="000000"/>
                </a:solidFill>
                <a:latin typeface="Times New Roman"/>
              </a:rPr>
              <a:t>                 References</a:t>
            </a:r>
            <a:endParaRPr/>
          </a:p>
        </p:txBody>
      </p:sp>
      <p:sp>
        <p:nvSpPr>
          <p:cNvPr id="402" name="CustomShape 2"/>
          <p:cNvSpPr/>
          <p:nvPr/>
        </p:nvSpPr>
        <p:spPr>
          <a:xfrm>
            <a:off x="304920" y="1930320"/>
            <a:ext cx="8478000" cy="4723200"/>
          </a:xfrm>
          <a:prstGeom prst="rect">
            <a:avLst/>
          </a:prstGeom>
          <a:noFill/>
          <a:ln>
            <a:noFill/>
          </a:ln>
        </p:spPr>
        <p:txBody>
          <a:bodyPr lIns="90000" tIns="45000" rIns="90000" bIns="45000"/>
          <a:lstStyle/>
          <a:p>
            <a:pPr algn="just">
              <a:lnSpc>
                <a:spcPct val="100000"/>
              </a:lnSpc>
              <a:buSzPct val="25000"/>
              <a:buFont typeface="Arial"/>
              <a:buChar char="•"/>
            </a:pPr>
            <a:r>
              <a:rPr lang="en-IN" sz="2400">
                <a:solidFill>
                  <a:srgbClr val="000000"/>
                </a:solidFill>
                <a:latin typeface="Times New Roman"/>
              </a:rPr>
              <a:t>[1] CTDPH (1996) Health Consultation: Hartford Landfill, Review of Air Emissions Data. Jappinen, P., et al. (1990) Exposure to hydrogen sulfphide and respiratory function.British Journal of Industrial Medicine, pgs. 824-828.</a:t>
            </a:r>
            <a:endParaRPr/>
          </a:p>
          <a:p>
            <a:pPr algn="just">
              <a:lnSpc>
                <a:spcPct val="100000"/>
              </a:lnSpc>
              <a:buSzPct val="25000"/>
              <a:buFont typeface="Arial"/>
              <a:buChar char="•"/>
            </a:pPr>
            <a:r>
              <a:rPr lang="en-IN" sz="2400">
                <a:solidFill>
                  <a:srgbClr val="000000"/>
                </a:solidFill>
                <a:latin typeface="Times New Roman"/>
              </a:rPr>
              <a:t>[2]Greenhouse gas emissions from municipal solid waste management...,Chemosphere(2007),doi:10.1016/j.chemosphere.2007.10.024</a:t>
            </a:r>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CustomShape 1"/>
          <p:cNvSpPr/>
          <p:nvPr/>
        </p:nvSpPr>
        <p:spPr>
          <a:xfrm>
            <a:off x="533520" y="2514600"/>
            <a:ext cx="8228160" cy="1370520"/>
          </a:xfrm>
          <a:prstGeom prst="rect">
            <a:avLst/>
          </a:prstGeom>
          <a:noFill/>
          <a:ln>
            <a:noFill/>
          </a:ln>
        </p:spPr>
        <p:txBody>
          <a:bodyPr lIns="0" tIns="45000" rIns="0" bIns="0" anchor="b"/>
          <a:lstStyle/>
          <a:p>
            <a:pPr algn="ctr">
              <a:lnSpc>
                <a:spcPct val="100000"/>
              </a:lnSpc>
            </a:pPr>
            <a:r>
              <a:rPr lang="en-IN" sz="8000" b="1">
                <a:solidFill>
                  <a:srgbClr val="04617B"/>
                </a:solidFill>
                <a:latin typeface="Times New Roman"/>
              </a:rPr>
              <a:t>THANK YOU</a:t>
            </a:r>
            <a:endParaRPr/>
          </a:p>
        </p:txBody>
      </p:sp>
      <p:sp>
        <p:nvSpPr>
          <p:cNvPr id="404" name="CustomShape 2"/>
          <p:cNvSpPr/>
          <p:nvPr/>
        </p:nvSpPr>
        <p:spPr>
          <a:xfrm>
            <a:off x="457200" y="6356520"/>
            <a:ext cx="2132280" cy="363600"/>
          </a:xfrm>
          <a:prstGeom prst="rect">
            <a:avLst/>
          </a:prstGeom>
          <a:noFill/>
          <a:ln>
            <a:noFill/>
          </a:ln>
        </p:spPr>
      </p:sp>
      <p:sp>
        <p:nvSpPr>
          <p:cNvPr id="405" name="CustomShape 3"/>
          <p:cNvSpPr/>
          <p:nvPr/>
        </p:nvSpPr>
        <p:spPr>
          <a:xfrm>
            <a:off x="2666880" y="6356520"/>
            <a:ext cx="3351240" cy="363600"/>
          </a:xfrm>
          <a:prstGeom prst="rect">
            <a:avLst/>
          </a:prstGeom>
          <a:noFill/>
          <a:ln>
            <a:noFill/>
          </a:ln>
        </p:spPr>
      </p:sp>
      <p:sp>
        <p:nvSpPr>
          <p:cNvPr id="406" name="CustomShape 4"/>
          <p:cNvSpPr/>
          <p:nvPr/>
        </p:nvSpPr>
        <p:spPr>
          <a:xfrm>
            <a:off x="7924680" y="6356520"/>
            <a:ext cx="760680" cy="363600"/>
          </a:xfrm>
          <a:prstGeom prst="rect">
            <a:avLst/>
          </a:prstGeom>
          <a:noFill/>
          <a:ln>
            <a:noFill/>
          </a:ln>
        </p:spPr>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08" name="TextShape 2"/>
          <p:cNvSpPr txBox="1"/>
          <p:nvPr/>
        </p:nvSpPr>
        <p:spPr>
          <a:xfrm>
            <a:off x="457200" y="1604520"/>
            <a:ext cx="8229240" cy="1896840"/>
          </a:xfrm>
          <a:prstGeom prst="rect">
            <a:avLst/>
          </a:prstGeom>
        </p:spPr>
        <p:txBody>
          <a:bodyPr wrap="none" lIns="0" tIns="0" rIns="0" bIns="0"/>
          <a:lstStyle/>
          <a:p>
            <a:endParaRPr/>
          </a:p>
        </p:txBody>
      </p:sp>
      <p:sp>
        <p:nvSpPr>
          <p:cNvPr id="409" name="TextShape 3"/>
          <p:cNvSpPr txBox="1"/>
          <p:nvPr/>
        </p:nvSpPr>
        <p:spPr>
          <a:xfrm>
            <a:off x="457200" y="3682080"/>
            <a:ext cx="8229240" cy="1896840"/>
          </a:xfrm>
          <a:prstGeom prst="rect">
            <a:avLst/>
          </a:prstGeom>
        </p:spPr>
        <p:txBody>
          <a:bodyPr wrap="none" lIns="0" tIns="0" rIns="0" bIns="0"/>
          <a:lstStyle/>
          <a:p>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11" name="TextShape 2"/>
          <p:cNvSpPr txBox="1"/>
          <p:nvPr/>
        </p:nvSpPr>
        <p:spPr>
          <a:xfrm>
            <a:off x="457200" y="1604520"/>
            <a:ext cx="4015800" cy="1896840"/>
          </a:xfrm>
          <a:prstGeom prst="rect">
            <a:avLst/>
          </a:prstGeom>
        </p:spPr>
        <p:txBody>
          <a:bodyPr wrap="none" lIns="0" tIns="0" rIns="0" bIns="0"/>
          <a:lstStyle/>
          <a:p>
            <a:endParaRPr/>
          </a:p>
        </p:txBody>
      </p:sp>
      <p:sp>
        <p:nvSpPr>
          <p:cNvPr id="412" name="TextShape 3"/>
          <p:cNvSpPr txBox="1"/>
          <p:nvPr/>
        </p:nvSpPr>
        <p:spPr>
          <a:xfrm>
            <a:off x="4674240" y="1604520"/>
            <a:ext cx="4015800" cy="1896840"/>
          </a:xfrm>
          <a:prstGeom prst="rect">
            <a:avLst/>
          </a:prstGeom>
        </p:spPr>
        <p:txBody>
          <a:bodyPr wrap="none" lIns="0" tIns="0" rIns="0" bIns="0"/>
          <a:lstStyle/>
          <a:p>
            <a:endParaRPr/>
          </a:p>
        </p:txBody>
      </p:sp>
      <p:sp>
        <p:nvSpPr>
          <p:cNvPr id="413" name="TextShape 4"/>
          <p:cNvSpPr txBox="1"/>
          <p:nvPr/>
        </p:nvSpPr>
        <p:spPr>
          <a:xfrm>
            <a:off x="4674240" y="3682080"/>
            <a:ext cx="4015800" cy="1896840"/>
          </a:xfrm>
          <a:prstGeom prst="rect">
            <a:avLst/>
          </a:prstGeom>
        </p:spPr>
        <p:txBody>
          <a:bodyPr wrap="none" lIns="0" tIns="0" rIns="0" bIns="0"/>
          <a:lstStyle/>
          <a:p>
            <a:endParaRPr/>
          </a:p>
        </p:txBody>
      </p:sp>
      <p:sp>
        <p:nvSpPr>
          <p:cNvPr id="414" name="TextShape 5"/>
          <p:cNvSpPr txBox="1"/>
          <p:nvPr/>
        </p:nvSpPr>
        <p:spPr>
          <a:xfrm>
            <a:off x="457200" y="3682080"/>
            <a:ext cx="4015800" cy="1896840"/>
          </a:xfrm>
          <a:prstGeom prst="rect">
            <a:avLst/>
          </a:prstGeom>
        </p:spPr>
        <p:txBody>
          <a:bodyPr wrap="none" lIns="0" tIns="0" rIns="0" bIns="0"/>
          <a:lstStyle/>
          <a:p>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16" name="TextShape 2"/>
          <p:cNvSpPr txBox="1"/>
          <p:nvPr/>
        </p:nvSpPr>
        <p:spPr>
          <a:xfrm>
            <a:off x="457200" y="1604520"/>
            <a:ext cx="8229240" cy="3976920"/>
          </a:xfrm>
          <a:prstGeom prst="rect">
            <a:avLst/>
          </a:prstGeom>
        </p:spPr>
        <p:txBody>
          <a:bodyPr wrap="none" lIns="0" tIns="0" rIns="0" bIns="0"/>
          <a:lstStyle/>
          <a:p>
            <a:endParaRPr/>
          </a:p>
        </p:txBody>
      </p:sp>
      <p:sp>
        <p:nvSpPr>
          <p:cNvPr id="417" name="TextShape 3"/>
          <p:cNvSpPr txBox="1"/>
          <p:nvPr/>
        </p:nvSpPr>
        <p:spPr>
          <a:xfrm>
            <a:off x="457200" y="1604520"/>
            <a:ext cx="8229240" cy="3976920"/>
          </a:xfrm>
          <a:prstGeom prst="rect">
            <a:avLst/>
          </a:prstGeom>
        </p:spPr>
        <p:txBody>
          <a:bodyPr wrap="none" lIns="0" tIns="0" rIns="0" bIns="0"/>
          <a:lstStyle/>
          <a:p>
            <a:endParaRPr/>
          </a:p>
        </p:txBody>
      </p:sp>
      <p:pic>
        <p:nvPicPr>
          <p:cNvPr id="418" name="Picture 417"/>
          <p:cNvPicPr/>
          <p:nvPr/>
        </p:nvPicPr>
        <p:blipFill>
          <a:blip r:embed="rId2"/>
          <a:stretch>
            <a:fillRect/>
          </a:stretch>
        </p:blipFill>
        <p:spPr>
          <a:xfrm>
            <a:off x="2079360" y="1604160"/>
            <a:ext cx="4984200" cy="3976920"/>
          </a:xfrm>
          <a:prstGeom prst="rect">
            <a:avLst/>
          </a:prstGeom>
          <a:ln>
            <a:noFill/>
          </a:ln>
        </p:spPr>
      </p:pic>
      <p:pic>
        <p:nvPicPr>
          <p:cNvPr id="419" name="Picture 418"/>
          <p:cNvPicPr/>
          <p:nvPr/>
        </p:nvPicPr>
        <p:blipFill>
          <a:blip r:embed="rId2"/>
          <a:stretch>
            <a:fillRect/>
          </a:stretch>
        </p:blipFill>
        <p:spPr>
          <a:xfrm>
            <a:off x="2079360" y="1604160"/>
            <a:ext cx="4984200" cy="3976920"/>
          </a:xfrm>
          <a:prstGeom prst="rect">
            <a:avLst/>
          </a:prstGeom>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21" name="TextShape 2"/>
          <p:cNvSpPr txBox="1"/>
          <p:nvPr/>
        </p:nvSpPr>
        <p:spPr>
          <a:xfrm>
            <a:off x="457200" y="1604520"/>
            <a:ext cx="8229240" cy="3977280"/>
          </a:xfrm>
          <a:prstGeom prst="rect">
            <a:avLst/>
          </a:prstGeom>
        </p:spPr>
        <p:txBody>
          <a:bodyPr wrap="none" lIns="0" tIns="0" rIns="0" bIns="0" anchor="ctr"/>
          <a:lstStyle/>
          <a:p>
            <a:pPr algn="ct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23" name="TextShape 2"/>
          <p:cNvSpPr txBox="1"/>
          <p:nvPr/>
        </p:nvSpPr>
        <p:spPr>
          <a:xfrm>
            <a:off x="457200" y="1604520"/>
            <a:ext cx="8229240" cy="3976920"/>
          </a:xfrm>
          <a:prstGeom prst="rect">
            <a:avLst/>
          </a:prstGeom>
        </p:spPr>
        <p:txBody>
          <a:bodyPr wrap="none" lIns="0" tIns="0" rIns="0" bIns="0"/>
          <a:lstStyle/>
          <a:p>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25" name="TextShape 2"/>
          <p:cNvSpPr txBox="1"/>
          <p:nvPr/>
        </p:nvSpPr>
        <p:spPr>
          <a:xfrm>
            <a:off x="457200" y="1604520"/>
            <a:ext cx="4015800" cy="3976920"/>
          </a:xfrm>
          <a:prstGeom prst="rect">
            <a:avLst/>
          </a:prstGeom>
        </p:spPr>
        <p:txBody>
          <a:bodyPr wrap="none" lIns="0" tIns="0" rIns="0" bIns="0"/>
          <a:lstStyle/>
          <a:p>
            <a:endParaRPr/>
          </a:p>
        </p:txBody>
      </p:sp>
      <p:sp>
        <p:nvSpPr>
          <p:cNvPr id="426" name="TextShape 3"/>
          <p:cNvSpPr txBox="1"/>
          <p:nvPr/>
        </p:nvSpPr>
        <p:spPr>
          <a:xfrm>
            <a:off x="4674240" y="1604520"/>
            <a:ext cx="4015800" cy="3976920"/>
          </a:xfrm>
          <a:prstGeom prst="rect">
            <a:avLst/>
          </a:prstGeom>
        </p:spPr>
        <p:txBody>
          <a:bodyPr wrap="none" lIns="0" tIns="0" rIns="0" bIns="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CustomShape 1"/>
          <p:cNvSpPr/>
          <p:nvPr/>
        </p:nvSpPr>
        <p:spPr>
          <a:xfrm>
            <a:off x="399600" y="99360"/>
            <a:ext cx="7466400" cy="913320"/>
          </a:xfrm>
          <a:prstGeom prst="rect">
            <a:avLst/>
          </a:prstGeom>
          <a:noFill/>
          <a:ln>
            <a:noFill/>
          </a:ln>
        </p:spPr>
        <p:txBody>
          <a:bodyPr lIns="90000" tIns="45000" rIns="90000" bIns="45000"/>
          <a:lstStyle/>
          <a:p>
            <a:pPr algn="ctr">
              <a:lnSpc>
                <a:spcPct val="100000"/>
              </a:lnSpc>
            </a:pPr>
            <a:r>
              <a:rPr lang="en-IN" sz="4000">
                <a:solidFill>
                  <a:srgbClr val="2C3C43"/>
                </a:solidFill>
                <a:latin typeface="Times New Roman"/>
              </a:rPr>
              <a:t>   </a:t>
            </a:r>
            <a:r>
              <a:rPr lang="en-IN" sz="4800">
                <a:solidFill>
                  <a:srgbClr val="000000"/>
                </a:solidFill>
                <a:latin typeface="Times New Roman"/>
              </a:rPr>
              <a:t>Introduction</a:t>
            </a:r>
            <a:endParaRPr/>
          </a:p>
        </p:txBody>
      </p:sp>
      <p:sp>
        <p:nvSpPr>
          <p:cNvPr id="351" name="CustomShape 2"/>
          <p:cNvSpPr/>
          <p:nvPr/>
        </p:nvSpPr>
        <p:spPr>
          <a:xfrm>
            <a:off x="533520" y="864000"/>
            <a:ext cx="8228520" cy="5993280"/>
          </a:xfrm>
          <a:prstGeom prst="rect">
            <a:avLst/>
          </a:prstGeom>
          <a:noFill/>
          <a:ln>
            <a:noFill/>
          </a:ln>
        </p:spPr>
        <p:txBody>
          <a:bodyPr lIns="90000" tIns="45000" rIns="90000" bIns="45000"/>
          <a:lstStyle/>
          <a:p>
            <a:pPr algn="just">
              <a:lnSpc>
                <a:spcPct val="160000"/>
              </a:lnSpc>
            </a:pPr>
            <a:endParaRPr/>
          </a:p>
          <a:p>
            <a:pPr algn="just">
              <a:lnSpc>
                <a:spcPct val="100000"/>
              </a:lnSpc>
              <a:buSzPct val="25000"/>
              <a:buFont typeface="Arial"/>
              <a:buChar char="•"/>
            </a:pPr>
            <a:r>
              <a:rPr lang="en-IN" sz="2400">
                <a:solidFill>
                  <a:srgbClr val="000000"/>
                </a:solidFill>
                <a:latin typeface="Times New Roman"/>
              </a:rPr>
              <a:t>The Board has constituted State Level Municipal Solid Waste Authorization Committee to verify the site selection criteria and to issue authorizations under Municipal Solid Waste  Rules, 2000 in respect of City Corporations and Bruhat Bangalore Mahanagara Palike .</a:t>
            </a:r>
            <a:endParaRPr/>
          </a:p>
          <a:p>
            <a:pPr algn="just">
              <a:lnSpc>
                <a:spcPct val="100000"/>
              </a:lnSpc>
              <a:buSzPct val="25000"/>
              <a:buFont typeface="Arial"/>
              <a:buChar char="•"/>
            </a:pPr>
            <a:r>
              <a:rPr lang="en-IN" sz="2400">
                <a:solidFill>
                  <a:srgbClr val="000000"/>
                </a:solidFill>
                <a:latin typeface="Times New Roman"/>
                <a:ea typeface="Calibri"/>
              </a:rPr>
              <a:t>Solid waste is the unwanted or useless solid materials generated from combined residential, industrial and commercial activities in a given area.</a:t>
            </a:r>
            <a:endParaRPr/>
          </a:p>
          <a:p>
            <a:pPr algn="just">
              <a:lnSpc>
                <a:spcPct val="100000"/>
              </a:lnSpc>
              <a:buSzPct val="25000"/>
              <a:buFont typeface="Arial"/>
              <a:buChar char="•"/>
            </a:pPr>
            <a:r>
              <a:rPr lang="en-IN" sz="2400">
                <a:solidFill>
                  <a:srgbClr val="000000"/>
                </a:solidFill>
                <a:latin typeface="Times New Roman"/>
                <a:ea typeface="Calibri"/>
              </a:rPr>
              <a:t>Management of solid waste reduces or eliminates adverse impacts on the environment and human health and supports economic development and improved quality of life. </a:t>
            </a:r>
            <a:endParaRPr/>
          </a:p>
          <a:p>
            <a:pPr algn="just">
              <a:lnSpc>
                <a:spcPct val="100000"/>
              </a:lnSpc>
              <a:buSzPct val="25000"/>
              <a:buFont typeface="Arial"/>
              <a:buChar char="•"/>
            </a:pPr>
            <a:r>
              <a:rPr lang="en-IN" sz="2400">
                <a:solidFill>
                  <a:srgbClr val="000000"/>
                </a:solidFill>
                <a:latin typeface="Times New Roman"/>
                <a:ea typeface="Calibri"/>
              </a:rPr>
              <a:t>These include monitoring, collection, transport, processing, recycling and disposal.</a:t>
            </a:r>
            <a:endParaRPr/>
          </a:p>
          <a:p>
            <a:pPr algn="just">
              <a:lnSpc>
                <a:spcPct val="100000"/>
              </a:lnSpc>
            </a:pPr>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TextShape 1"/>
          <p:cNvSpPr txBox="1"/>
          <p:nvPr/>
        </p:nvSpPr>
        <p:spPr>
          <a:xfrm>
            <a:off x="457200" y="273600"/>
            <a:ext cx="8229240" cy="1145160"/>
          </a:xfrm>
          <a:prstGeom prst="rect">
            <a:avLst/>
          </a:prstGeom>
        </p:spPr>
        <p:txBody>
          <a:bodyPr wrap="none" lIns="0" tIns="0" rIns="0" bIns="0" anchor="ctr"/>
          <a:lstStyle/>
          <a:p>
            <a:pPr algn="ct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TextShape 1"/>
          <p:cNvSpPr txBox="1"/>
          <p:nvPr/>
        </p:nvSpPr>
        <p:spPr>
          <a:xfrm>
            <a:off x="457200" y="273600"/>
            <a:ext cx="8229240" cy="5308200"/>
          </a:xfrm>
          <a:prstGeom prst="rect">
            <a:avLst/>
          </a:prstGeom>
        </p:spPr>
        <p:txBody>
          <a:bodyPr wrap="none" lIns="0" tIns="0" rIns="0" bIns="0" anchor="ctr"/>
          <a:lstStyle/>
          <a:p>
            <a:pPr algn="ct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30" name="TextShape 2"/>
          <p:cNvSpPr txBox="1"/>
          <p:nvPr/>
        </p:nvSpPr>
        <p:spPr>
          <a:xfrm>
            <a:off x="457200" y="1604520"/>
            <a:ext cx="4015800" cy="1896840"/>
          </a:xfrm>
          <a:prstGeom prst="rect">
            <a:avLst/>
          </a:prstGeom>
        </p:spPr>
        <p:txBody>
          <a:bodyPr wrap="none" lIns="0" tIns="0" rIns="0" bIns="0"/>
          <a:lstStyle/>
          <a:p>
            <a:endParaRPr/>
          </a:p>
        </p:txBody>
      </p:sp>
      <p:sp>
        <p:nvSpPr>
          <p:cNvPr id="431" name="TextShape 3"/>
          <p:cNvSpPr txBox="1"/>
          <p:nvPr/>
        </p:nvSpPr>
        <p:spPr>
          <a:xfrm>
            <a:off x="457200" y="3682080"/>
            <a:ext cx="4015800" cy="1896840"/>
          </a:xfrm>
          <a:prstGeom prst="rect">
            <a:avLst/>
          </a:prstGeom>
        </p:spPr>
        <p:txBody>
          <a:bodyPr wrap="none" lIns="0" tIns="0" rIns="0" bIns="0"/>
          <a:lstStyle/>
          <a:p>
            <a:endParaRPr/>
          </a:p>
        </p:txBody>
      </p:sp>
      <p:sp>
        <p:nvSpPr>
          <p:cNvPr id="432" name="TextShape 4"/>
          <p:cNvSpPr txBox="1"/>
          <p:nvPr/>
        </p:nvSpPr>
        <p:spPr>
          <a:xfrm>
            <a:off x="4674240" y="1604520"/>
            <a:ext cx="4015800" cy="3976920"/>
          </a:xfrm>
          <a:prstGeom prst="rect">
            <a:avLst/>
          </a:prstGeom>
        </p:spPr>
        <p:txBody>
          <a:bodyPr wrap="none" lIns="0" tIns="0" rIns="0" bIns="0"/>
          <a:lstStyle/>
          <a:p>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34" name="TextShape 2"/>
          <p:cNvSpPr txBox="1"/>
          <p:nvPr/>
        </p:nvSpPr>
        <p:spPr>
          <a:xfrm>
            <a:off x="457200" y="1604520"/>
            <a:ext cx="4015800" cy="3976920"/>
          </a:xfrm>
          <a:prstGeom prst="rect">
            <a:avLst/>
          </a:prstGeom>
        </p:spPr>
        <p:txBody>
          <a:bodyPr wrap="none" lIns="0" tIns="0" rIns="0" bIns="0"/>
          <a:lstStyle/>
          <a:p>
            <a:endParaRPr/>
          </a:p>
        </p:txBody>
      </p:sp>
      <p:sp>
        <p:nvSpPr>
          <p:cNvPr id="435" name="TextShape 3"/>
          <p:cNvSpPr txBox="1"/>
          <p:nvPr/>
        </p:nvSpPr>
        <p:spPr>
          <a:xfrm>
            <a:off x="4674240" y="1604520"/>
            <a:ext cx="4015800" cy="1896840"/>
          </a:xfrm>
          <a:prstGeom prst="rect">
            <a:avLst/>
          </a:prstGeom>
        </p:spPr>
        <p:txBody>
          <a:bodyPr wrap="none" lIns="0" tIns="0" rIns="0" bIns="0"/>
          <a:lstStyle/>
          <a:p>
            <a:endParaRPr/>
          </a:p>
        </p:txBody>
      </p:sp>
      <p:sp>
        <p:nvSpPr>
          <p:cNvPr id="436" name="TextShape 4"/>
          <p:cNvSpPr txBox="1"/>
          <p:nvPr/>
        </p:nvSpPr>
        <p:spPr>
          <a:xfrm>
            <a:off x="4674240" y="3682080"/>
            <a:ext cx="4015800" cy="1896840"/>
          </a:xfrm>
          <a:prstGeom prst="rect">
            <a:avLst/>
          </a:prstGeom>
        </p:spPr>
        <p:txBody>
          <a:bodyPr wrap="none" lIns="0" tIns="0" rIns="0" bIns="0"/>
          <a:lstStyle/>
          <a:p>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38" name="TextShape 2"/>
          <p:cNvSpPr txBox="1"/>
          <p:nvPr/>
        </p:nvSpPr>
        <p:spPr>
          <a:xfrm>
            <a:off x="457200" y="1604520"/>
            <a:ext cx="4015800" cy="1896840"/>
          </a:xfrm>
          <a:prstGeom prst="rect">
            <a:avLst/>
          </a:prstGeom>
        </p:spPr>
        <p:txBody>
          <a:bodyPr wrap="none" lIns="0" tIns="0" rIns="0" bIns="0"/>
          <a:lstStyle/>
          <a:p>
            <a:endParaRPr/>
          </a:p>
        </p:txBody>
      </p:sp>
      <p:sp>
        <p:nvSpPr>
          <p:cNvPr id="439" name="TextShape 3"/>
          <p:cNvSpPr txBox="1"/>
          <p:nvPr/>
        </p:nvSpPr>
        <p:spPr>
          <a:xfrm>
            <a:off x="4674240" y="1604520"/>
            <a:ext cx="4015800" cy="1896840"/>
          </a:xfrm>
          <a:prstGeom prst="rect">
            <a:avLst/>
          </a:prstGeom>
        </p:spPr>
        <p:txBody>
          <a:bodyPr wrap="none" lIns="0" tIns="0" rIns="0" bIns="0"/>
          <a:lstStyle/>
          <a:p>
            <a:endParaRPr/>
          </a:p>
        </p:txBody>
      </p:sp>
      <p:sp>
        <p:nvSpPr>
          <p:cNvPr id="440" name="TextShape 4"/>
          <p:cNvSpPr txBox="1"/>
          <p:nvPr/>
        </p:nvSpPr>
        <p:spPr>
          <a:xfrm>
            <a:off x="457200" y="3682080"/>
            <a:ext cx="8229240" cy="1896840"/>
          </a:xfrm>
          <a:prstGeom prst="rect">
            <a:avLst/>
          </a:prstGeom>
        </p:spPr>
        <p:txBody>
          <a:bodyPr wrap="none" lIns="0" tIns="0" rIns="0" bIns="0"/>
          <a:lstStyle/>
          <a:p>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42" name="TextShape 2"/>
          <p:cNvSpPr txBox="1"/>
          <p:nvPr/>
        </p:nvSpPr>
        <p:spPr>
          <a:xfrm>
            <a:off x="457200" y="1604520"/>
            <a:ext cx="8229240" cy="1896840"/>
          </a:xfrm>
          <a:prstGeom prst="rect">
            <a:avLst/>
          </a:prstGeom>
        </p:spPr>
        <p:txBody>
          <a:bodyPr wrap="none" lIns="0" tIns="0" rIns="0" bIns="0"/>
          <a:lstStyle/>
          <a:p>
            <a:endParaRPr/>
          </a:p>
        </p:txBody>
      </p:sp>
      <p:sp>
        <p:nvSpPr>
          <p:cNvPr id="443" name="TextShape 3"/>
          <p:cNvSpPr txBox="1"/>
          <p:nvPr/>
        </p:nvSpPr>
        <p:spPr>
          <a:xfrm>
            <a:off x="457200" y="3682080"/>
            <a:ext cx="8229240" cy="1896840"/>
          </a:xfrm>
          <a:prstGeom prst="rect">
            <a:avLst/>
          </a:prstGeom>
        </p:spPr>
        <p:txBody>
          <a:bodyPr wrap="none" lIns="0" tIns="0" rIns="0" bIns="0"/>
          <a:lstStyle/>
          <a:p>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45" name="TextShape 2"/>
          <p:cNvSpPr txBox="1"/>
          <p:nvPr/>
        </p:nvSpPr>
        <p:spPr>
          <a:xfrm>
            <a:off x="457200" y="1604520"/>
            <a:ext cx="4015800" cy="1896840"/>
          </a:xfrm>
          <a:prstGeom prst="rect">
            <a:avLst/>
          </a:prstGeom>
        </p:spPr>
        <p:txBody>
          <a:bodyPr wrap="none" lIns="0" tIns="0" rIns="0" bIns="0"/>
          <a:lstStyle/>
          <a:p>
            <a:endParaRPr/>
          </a:p>
        </p:txBody>
      </p:sp>
      <p:sp>
        <p:nvSpPr>
          <p:cNvPr id="446" name="TextShape 3"/>
          <p:cNvSpPr txBox="1"/>
          <p:nvPr/>
        </p:nvSpPr>
        <p:spPr>
          <a:xfrm>
            <a:off x="4674240" y="1604520"/>
            <a:ext cx="4015800" cy="1896840"/>
          </a:xfrm>
          <a:prstGeom prst="rect">
            <a:avLst/>
          </a:prstGeom>
        </p:spPr>
        <p:txBody>
          <a:bodyPr wrap="none" lIns="0" tIns="0" rIns="0" bIns="0"/>
          <a:lstStyle/>
          <a:p>
            <a:endParaRPr/>
          </a:p>
        </p:txBody>
      </p:sp>
      <p:sp>
        <p:nvSpPr>
          <p:cNvPr id="447" name="TextShape 4"/>
          <p:cNvSpPr txBox="1"/>
          <p:nvPr/>
        </p:nvSpPr>
        <p:spPr>
          <a:xfrm>
            <a:off x="4674240" y="3682080"/>
            <a:ext cx="4015800" cy="1896840"/>
          </a:xfrm>
          <a:prstGeom prst="rect">
            <a:avLst/>
          </a:prstGeom>
        </p:spPr>
        <p:txBody>
          <a:bodyPr wrap="none" lIns="0" tIns="0" rIns="0" bIns="0"/>
          <a:lstStyle/>
          <a:p>
            <a:endParaRPr/>
          </a:p>
        </p:txBody>
      </p:sp>
      <p:sp>
        <p:nvSpPr>
          <p:cNvPr id="448" name="TextShape 5"/>
          <p:cNvSpPr txBox="1"/>
          <p:nvPr/>
        </p:nvSpPr>
        <p:spPr>
          <a:xfrm>
            <a:off x="457200" y="3682080"/>
            <a:ext cx="4015800" cy="1896840"/>
          </a:xfrm>
          <a:prstGeom prst="rect">
            <a:avLst/>
          </a:prstGeom>
        </p:spPr>
        <p:txBody>
          <a:bodyPr wrap="none" lIns="0" tIns="0" rIns="0" bIns="0"/>
          <a:lstStyle/>
          <a:p>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 name="TextShape 1"/>
          <p:cNvSpPr txBox="1"/>
          <p:nvPr/>
        </p:nvSpPr>
        <p:spPr>
          <a:xfrm>
            <a:off x="457200" y="273600"/>
            <a:ext cx="8229240" cy="1145160"/>
          </a:xfrm>
          <a:prstGeom prst="rect">
            <a:avLst/>
          </a:prstGeom>
        </p:spPr>
        <p:txBody>
          <a:bodyPr wrap="none" lIns="0" tIns="0" rIns="0" bIns="0" anchor="ctr"/>
          <a:lstStyle/>
          <a:p>
            <a:pPr algn="ctr"/>
            <a:endParaRPr/>
          </a:p>
        </p:txBody>
      </p:sp>
      <p:sp>
        <p:nvSpPr>
          <p:cNvPr id="450" name="TextShape 2"/>
          <p:cNvSpPr txBox="1"/>
          <p:nvPr/>
        </p:nvSpPr>
        <p:spPr>
          <a:xfrm>
            <a:off x="457200" y="1604520"/>
            <a:ext cx="8229240" cy="3976920"/>
          </a:xfrm>
          <a:prstGeom prst="rect">
            <a:avLst/>
          </a:prstGeom>
        </p:spPr>
        <p:txBody>
          <a:bodyPr wrap="none" lIns="0" tIns="0" rIns="0" bIns="0"/>
          <a:lstStyle/>
          <a:p>
            <a:endParaRPr/>
          </a:p>
        </p:txBody>
      </p:sp>
      <p:sp>
        <p:nvSpPr>
          <p:cNvPr id="451" name="TextShape 3"/>
          <p:cNvSpPr txBox="1"/>
          <p:nvPr/>
        </p:nvSpPr>
        <p:spPr>
          <a:xfrm>
            <a:off x="457200" y="1604520"/>
            <a:ext cx="8229240" cy="3976920"/>
          </a:xfrm>
          <a:prstGeom prst="rect">
            <a:avLst/>
          </a:prstGeom>
        </p:spPr>
        <p:txBody>
          <a:bodyPr wrap="none" lIns="0" tIns="0" rIns="0" bIns="0"/>
          <a:lstStyle/>
          <a:p>
            <a:endParaRPr/>
          </a:p>
        </p:txBody>
      </p:sp>
      <p:pic>
        <p:nvPicPr>
          <p:cNvPr id="452" name="Picture 451"/>
          <p:cNvPicPr/>
          <p:nvPr/>
        </p:nvPicPr>
        <p:blipFill>
          <a:blip r:embed="rId2"/>
          <a:stretch>
            <a:fillRect/>
          </a:stretch>
        </p:blipFill>
        <p:spPr>
          <a:xfrm>
            <a:off x="2079360" y="1604160"/>
            <a:ext cx="4984200" cy="3976920"/>
          </a:xfrm>
          <a:prstGeom prst="rect">
            <a:avLst/>
          </a:prstGeom>
          <a:ln>
            <a:noFill/>
          </a:ln>
        </p:spPr>
      </p:pic>
      <p:pic>
        <p:nvPicPr>
          <p:cNvPr id="453" name="Picture 452"/>
          <p:cNvPicPr/>
          <p:nvPr/>
        </p:nvPicPr>
        <p:blipFill>
          <a:blip r:embed="rId2"/>
          <a:stretch>
            <a:fillRect/>
          </a:stretch>
        </p:blipFill>
        <p:spPr>
          <a:xfrm>
            <a:off x="2079360" y="1604160"/>
            <a:ext cx="4984200" cy="3976920"/>
          </a:xfrm>
          <a:prstGeom prst="rect">
            <a:avLst/>
          </a:prstGeom>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CustomShape 1"/>
          <p:cNvSpPr/>
          <p:nvPr/>
        </p:nvSpPr>
        <p:spPr>
          <a:xfrm>
            <a:off x="510120" y="422640"/>
            <a:ext cx="8147520" cy="761040"/>
          </a:xfrm>
          <a:prstGeom prst="rect">
            <a:avLst/>
          </a:prstGeom>
          <a:noFill/>
          <a:ln>
            <a:noFill/>
          </a:ln>
        </p:spPr>
        <p:txBody>
          <a:bodyPr lIns="90000" tIns="45000" rIns="90000" bIns="45000"/>
          <a:lstStyle/>
          <a:p>
            <a:pPr algn="ctr">
              <a:lnSpc>
                <a:spcPct val="100000"/>
              </a:lnSpc>
            </a:pPr>
            <a:r>
              <a:rPr lang="en-IN" sz="4800">
                <a:solidFill>
                  <a:srgbClr val="000000"/>
                </a:solidFill>
                <a:latin typeface="Times New Roman"/>
              </a:rPr>
              <a:t>Literature Survey</a:t>
            </a:r>
            <a:endParaRPr/>
          </a:p>
        </p:txBody>
      </p:sp>
      <p:sp>
        <p:nvSpPr>
          <p:cNvPr id="353" name="CustomShape 2"/>
          <p:cNvSpPr/>
          <p:nvPr/>
        </p:nvSpPr>
        <p:spPr>
          <a:xfrm>
            <a:off x="410760" y="1371600"/>
            <a:ext cx="8503560" cy="4494600"/>
          </a:xfrm>
          <a:prstGeom prst="rect">
            <a:avLst/>
          </a:prstGeom>
          <a:noFill/>
          <a:ln>
            <a:noFill/>
          </a:ln>
        </p:spPr>
        <p:txBody>
          <a:bodyPr lIns="90000" tIns="45000" rIns="90000" bIns="45000"/>
          <a:lstStyle/>
          <a:p>
            <a:pPr algn="just">
              <a:lnSpc>
                <a:spcPct val="100000"/>
              </a:lnSpc>
            </a:pPr>
            <a:r>
              <a:rPr lang="en-IN" sz="3000" b="1">
                <a:solidFill>
                  <a:srgbClr val="000000"/>
                </a:solidFill>
                <a:latin typeface="Times New Roman"/>
              </a:rPr>
              <a:t>LANDFILL</a:t>
            </a:r>
            <a:endParaRPr/>
          </a:p>
          <a:p>
            <a:pPr algn="just">
              <a:lnSpc>
                <a:spcPct val="120000"/>
              </a:lnSpc>
              <a:buSzPct val="25000"/>
              <a:buFont typeface="Arial"/>
              <a:buChar char="•"/>
            </a:pPr>
            <a:r>
              <a:rPr lang="en-IN" sz="2600">
                <a:solidFill>
                  <a:srgbClr val="000000"/>
                </a:solidFill>
                <a:latin typeface="Times New Roman"/>
              </a:rPr>
              <a:t> Gases released from municipal waste landfills have the         potential to cause odors in neighborhoods surrounding the    landfill.</a:t>
            </a:r>
            <a:endParaRPr/>
          </a:p>
          <a:p>
            <a:pPr algn="just">
              <a:lnSpc>
                <a:spcPct val="120000"/>
              </a:lnSpc>
              <a:buSzPct val="25000"/>
              <a:buFont typeface="Arial"/>
              <a:buChar char="•"/>
            </a:pPr>
            <a:r>
              <a:rPr lang="en-IN" sz="2600">
                <a:solidFill>
                  <a:srgbClr val="000000"/>
                </a:solidFill>
                <a:latin typeface="Times New Roman"/>
              </a:rPr>
              <a:t>Less odorous gases can also be generated at landfills due to chemical reactions and due to the evaporation of chemicals put into the landfill.</a:t>
            </a:r>
            <a:endParaRPr/>
          </a:p>
          <a:p>
            <a:pPr algn="just">
              <a:lnSpc>
                <a:spcPct val="120000"/>
              </a:lnSpc>
              <a:buSzPct val="25000"/>
              <a:buFont typeface="Arial"/>
              <a:buChar char="•"/>
            </a:pPr>
            <a:r>
              <a:rPr lang="en-IN" sz="2600">
                <a:solidFill>
                  <a:srgbClr val="000000"/>
                </a:solidFill>
                <a:latin typeface="Times New Roman"/>
              </a:rPr>
              <a:t>Methane and carbon dioxide are the major gases produced by the bacterial decay of landfill wastes(USEPA, 1991). Methane present underground is flammable, but it is not associated with odors or hazards once emitted into the air[1].</a:t>
            </a:r>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CustomShape 1"/>
          <p:cNvSpPr/>
          <p:nvPr/>
        </p:nvSpPr>
        <p:spPr>
          <a:xfrm>
            <a:off x="457200" y="457200"/>
            <a:ext cx="8228520" cy="1141920"/>
          </a:xfrm>
          <a:prstGeom prst="rect">
            <a:avLst/>
          </a:prstGeom>
          <a:noFill/>
          <a:ln>
            <a:noFill/>
          </a:ln>
        </p:spPr>
        <p:txBody>
          <a:bodyPr lIns="90000" tIns="45000" rIns="90000" bIns="45000"/>
          <a:lstStyle/>
          <a:p>
            <a:r>
              <a:rPr lang="en-IN" sz="5300">
                <a:solidFill>
                  <a:srgbClr val="000000"/>
                </a:solidFill>
                <a:latin typeface="Times New Roman"/>
              </a:rPr>
              <a:t>Literature Survey</a:t>
            </a:r>
            <a:r>
              <a:rPr lang="en-IN" sz="2400">
                <a:solidFill>
                  <a:srgbClr val="000000"/>
                </a:solidFill>
                <a:latin typeface="Times New Roman"/>
              </a:rPr>
              <a:t>(contd..)</a:t>
            </a:r>
            <a:endParaRPr/>
          </a:p>
          <a:p>
            <a:pPr algn="ctr">
              <a:lnSpc>
                <a:spcPct val="100000"/>
              </a:lnSpc>
            </a:pPr>
            <a:endParaRPr/>
          </a:p>
        </p:txBody>
      </p:sp>
      <p:sp>
        <p:nvSpPr>
          <p:cNvPr id="355" name="CustomShape 2"/>
          <p:cNvSpPr/>
          <p:nvPr/>
        </p:nvSpPr>
        <p:spPr>
          <a:xfrm>
            <a:off x="463680" y="1536840"/>
            <a:ext cx="8228520" cy="5028120"/>
          </a:xfrm>
          <a:prstGeom prst="rect">
            <a:avLst/>
          </a:prstGeom>
          <a:noFill/>
          <a:ln>
            <a:noFill/>
          </a:ln>
        </p:spPr>
        <p:txBody>
          <a:bodyPr lIns="90000" tIns="45000" rIns="90000" bIns="45000"/>
          <a:lstStyle/>
          <a:p>
            <a:pPr>
              <a:lnSpc>
                <a:spcPct val="100000"/>
              </a:lnSpc>
            </a:pPr>
            <a:r>
              <a:rPr lang="en-IN" sz="2800" b="1">
                <a:solidFill>
                  <a:srgbClr val="000000"/>
                </a:solidFill>
                <a:latin typeface="Times New Roman"/>
              </a:rPr>
              <a:t>GREENHOUSE GAS EMISSION</a:t>
            </a:r>
            <a:endParaRPr/>
          </a:p>
          <a:p>
            <a:pPr>
              <a:lnSpc>
                <a:spcPct val="100000"/>
              </a:lnSpc>
              <a:buSzPct val="25000"/>
              <a:buFont typeface="Arial"/>
              <a:buChar char="•"/>
            </a:pPr>
            <a:r>
              <a:rPr lang="en-IN" sz="2400">
                <a:solidFill>
                  <a:srgbClr val="000000"/>
                </a:solidFill>
                <a:latin typeface="Times New Roman"/>
              </a:rPr>
              <a:t>The GHG emission fluxes showed wide variations within each site and between the KDG and PGD dumping grounds</a:t>
            </a:r>
            <a:endParaRPr/>
          </a:p>
          <a:p>
            <a:pPr>
              <a:lnSpc>
                <a:spcPct val="100000"/>
              </a:lnSpc>
              <a:buSzPct val="25000"/>
              <a:buFont typeface="Arial"/>
              <a:buChar char="•"/>
            </a:pPr>
            <a:r>
              <a:rPr lang="en-IN" sz="2400">
                <a:solidFill>
                  <a:srgbClr val="000000"/>
                </a:solidFill>
                <a:latin typeface="Times New Roman"/>
              </a:rPr>
              <a:t>quantity of GHG generated, oxidation of methane in upper crust of landfill and net emission to the atmosphere are all the other factors contributing to the uncertainties in GHG emission estimation from landfills.</a:t>
            </a:r>
            <a:endParaRPr/>
          </a:p>
          <a:p>
            <a:pPr>
              <a:lnSpc>
                <a:spcPct val="100000"/>
              </a:lnSpc>
              <a:buSzPct val="25000"/>
              <a:buFont typeface="Arial"/>
              <a:buChar char="•"/>
            </a:pPr>
            <a:r>
              <a:rPr lang="en-IN" sz="2400">
                <a:solidFill>
                  <a:srgbClr val="000000"/>
                </a:solidFill>
                <a:latin typeface="Times New Roman"/>
              </a:rPr>
              <a:t>The ratio of total CH 4 emitted since the time of opening of the landfill to the amount of MSW dumped gives the emission factor (EF) as Gg CH 4 per Gg waste [2].</a:t>
            </a:r>
            <a:endParaRPr/>
          </a:p>
          <a:p>
            <a:pPr>
              <a:lnSpc>
                <a:spcPct val="100000"/>
              </a:lnSpc>
            </a:pPr>
            <a:endParaRPr/>
          </a:p>
          <a:p>
            <a:pPr>
              <a:lnSpc>
                <a:spcPct val="100000"/>
              </a:lnSpc>
            </a:pPr>
            <a:endParaRPr/>
          </a:p>
          <a:p>
            <a:pPr>
              <a:lnSpc>
                <a:spcPct val="100000"/>
              </a:lnSpc>
            </a:pPr>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CustomShape 1"/>
          <p:cNvSpPr/>
          <p:nvPr/>
        </p:nvSpPr>
        <p:spPr>
          <a:xfrm>
            <a:off x="609480" y="609480"/>
            <a:ext cx="7923600" cy="1319760"/>
          </a:xfrm>
          <a:prstGeom prst="rect">
            <a:avLst/>
          </a:prstGeom>
          <a:noFill/>
          <a:ln>
            <a:noFill/>
          </a:ln>
        </p:spPr>
        <p:txBody>
          <a:bodyPr lIns="90000" tIns="45000" rIns="90000" bIns="45000"/>
          <a:lstStyle/>
          <a:p>
            <a:pPr algn="ctr">
              <a:lnSpc>
                <a:spcPct val="100000"/>
              </a:lnSpc>
            </a:pPr>
            <a:r>
              <a:rPr lang="en-IN" sz="4800">
                <a:solidFill>
                  <a:srgbClr val="000000"/>
                </a:solidFill>
                <a:latin typeface="Times New Roman"/>
              </a:rPr>
              <a:t>Literature survey</a:t>
            </a:r>
            <a:r>
              <a:rPr lang="en-IN" sz="2400">
                <a:solidFill>
                  <a:srgbClr val="000000"/>
                </a:solidFill>
                <a:latin typeface="Times New Roman"/>
              </a:rPr>
              <a:t>(contd...)</a:t>
            </a:r>
            <a:endParaRPr/>
          </a:p>
        </p:txBody>
      </p:sp>
      <p:sp>
        <p:nvSpPr>
          <p:cNvPr id="357" name="CustomShape 2"/>
          <p:cNvSpPr/>
          <p:nvPr/>
        </p:nvSpPr>
        <p:spPr>
          <a:xfrm>
            <a:off x="609480" y="1930320"/>
            <a:ext cx="7923600" cy="4109760"/>
          </a:xfrm>
          <a:prstGeom prst="rect">
            <a:avLst/>
          </a:prstGeom>
          <a:noFill/>
          <a:ln>
            <a:noFill/>
          </a:ln>
        </p:spPr>
        <p:txBody>
          <a:bodyPr lIns="90000" tIns="45000" rIns="90000" bIns="45000"/>
          <a:lstStyle/>
          <a:p>
            <a:pPr>
              <a:lnSpc>
                <a:spcPct val="100000"/>
              </a:lnSpc>
            </a:pPr>
            <a:endParaRPr/>
          </a:p>
          <a:p>
            <a:pPr algn="just">
              <a:lnSpc>
                <a:spcPct val="100000"/>
              </a:lnSpc>
            </a:pPr>
            <a:endParaRPr/>
          </a:p>
          <a:p>
            <a:pPr algn="just">
              <a:lnSpc>
                <a:spcPct val="100000"/>
              </a:lnSpc>
            </a:pPr>
            <a:endParaRPr/>
          </a:p>
          <a:p>
            <a:pPr algn="just">
              <a:lnSpc>
                <a:spcPct val="100000"/>
              </a:lnSpc>
            </a:pPr>
            <a:endParaRPr/>
          </a:p>
        </p:txBody>
      </p:sp>
      <p:pic>
        <p:nvPicPr>
          <p:cNvPr id="358" name="Picture 357"/>
          <p:cNvPicPr/>
          <p:nvPr/>
        </p:nvPicPr>
        <p:blipFill>
          <a:blip r:embed="rId2"/>
          <a:stretch>
            <a:fillRect/>
          </a:stretch>
        </p:blipFill>
        <p:spPr>
          <a:xfrm>
            <a:off x="936000" y="4104000"/>
            <a:ext cx="6119280" cy="2681280"/>
          </a:xfrm>
          <a:prstGeom prst="rect">
            <a:avLst/>
          </a:prstGeom>
          <a:ln>
            <a:noFill/>
          </a:ln>
        </p:spPr>
      </p:pic>
      <p:pic>
        <p:nvPicPr>
          <p:cNvPr id="359" name="Picture 358"/>
          <p:cNvPicPr/>
          <p:nvPr/>
        </p:nvPicPr>
        <p:blipFill>
          <a:blip r:embed="rId3"/>
          <a:stretch>
            <a:fillRect/>
          </a:stretch>
        </p:blipFill>
        <p:spPr>
          <a:xfrm>
            <a:off x="994680" y="1440000"/>
            <a:ext cx="5916600" cy="27352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CustomShape 1"/>
          <p:cNvSpPr/>
          <p:nvPr/>
        </p:nvSpPr>
        <p:spPr>
          <a:xfrm>
            <a:off x="609480" y="304920"/>
            <a:ext cx="7923600" cy="989640"/>
          </a:xfrm>
          <a:prstGeom prst="rect">
            <a:avLst/>
          </a:prstGeom>
          <a:noFill/>
          <a:ln>
            <a:noFill/>
          </a:ln>
        </p:spPr>
        <p:txBody>
          <a:bodyPr lIns="90000" tIns="45000" rIns="90000" bIns="45000"/>
          <a:lstStyle/>
          <a:p>
            <a:r>
              <a:rPr lang="en-IN" sz="4800">
                <a:solidFill>
                  <a:srgbClr val="000000"/>
                </a:solidFill>
                <a:latin typeface="Times New Roman"/>
              </a:rPr>
              <a:t>Literature survey</a:t>
            </a:r>
            <a:r>
              <a:rPr lang="en-IN" sz="2400">
                <a:solidFill>
                  <a:srgbClr val="000000"/>
                </a:solidFill>
                <a:latin typeface="Times New Roman"/>
              </a:rPr>
              <a:t>(contd..)</a:t>
            </a:r>
            <a:endParaRPr/>
          </a:p>
          <a:p>
            <a:pPr algn="ctr">
              <a:lnSpc>
                <a:spcPct val="100000"/>
              </a:lnSpc>
            </a:pPr>
            <a:endParaRPr/>
          </a:p>
        </p:txBody>
      </p:sp>
      <p:sp>
        <p:nvSpPr>
          <p:cNvPr id="361" name="CustomShape 2"/>
          <p:cNvSpPr/>
          <p:nvPr/>
        </p:nvSpPr>
        <p:spPr>
          <a:xfrm>
            <a:off x="504000" y="1066800"/>
            <a:ext cx="7999920" cy="2971800"/>
          </a:xfrm>
          <a:prstGeom prst="rect">
            <a:avLst/>
          </a:prstGeom>
          <a:noFill/>
          <a:ln>
            <a:noFill/>
          </a:ln>
        </p:spPr>
        <p:txBody>
          <a:bodyPr lIns="90000" tIns="45000" rIns="90000" bIns="45000"/>
          <a:lstStyle/>
          <a:p>
            <a:pPr>
              <a:lnSpc>
                <a:spcPct val="100000"/>
              </a:lnSpc>
              <a:buSzPct val="25000"/>
              <a:buFont typeface="StarSymbol"/>
              <a:buChar char="l"/>
            </a:pPr>
            <a:r>
              <a:rPr lang="en-IN" sz="3600" u="sng" dirty="0">
                <a:latin typeface="DejaVu Sans"/>
              </a:rPr>
              <a:t>MSW</a:t>
            </a:r>
            <a:endParaRPr sz="3600" u="sng" dirty="0"/>
          </a:p>
          <a:p>
            <a:pPr>
              <a:lnSpc>
                <a:spcPct val="100000"/>
              </a:lnSpc>
              <a:buSzPct val="25000"/>
              <a:buFont typeface="StarSymbol"/>
              <a:buChar char="l"/>
            </a:pPr>
            <a:r>
              <a:rPr lang="en-IN" sz="2000" dirty="0">
                <a:latin typeface="DejaVu Sans"/>
              </a:rPr>
              <a:t>As per the annual report submitted by the local bodies including the BBMP for the year </a:t>
            </a:r>
            <a:r>
              <a:rPr lang="en-IN" sz="2000" dirty="0" err="1">
                <a:latin typeface="DejaVu Sans"/>
              </a:rPr>
              <a:t>upto</a:t>
            </a:r>
            <a:r>
              <a:rPr lang="en-IN" sz="2000" dirty="0">
                <a:latin typeface="DejaVu Sans"/>
              </a:rPr>
              <a:t> 2013/2014, the Karnataka State generates about 8784 </a:t>
            </a:r>
            <a:r>
              <a:rPr lang="en-IN" sz="2000" dirty="0" smtClean="0">
                <a:latin typeface="DejaVu Sans"/>
              </a:rPr>
              <a:t>Tonnes/Day of </a:t>
            </a:r>
            <a:r>
              <a:rPr lang="en-IN" sz="2000" dirty="0">
                <a:latin typeface="DejaVu Sans"/>
              </a:rPr>
              <a:t>which</a:t>
            </a:r>
            <a:endParaRPr dirty="0"/>
          </a:p>
          <a:p>
            <a:pPr>
              <a:lnSpc>
                <a:spcPct val="100000"/>
              </a:lnSpc>
              <a:buSzPct val="25000"/>
              <a:buFont typeface="StarSymbol"/>
              <a:buChar char="l"/>
            </a:pPr>
            <a:r>
              <a:rPr lang="en-IN" sz="2000" dirty="0" smtClean="0">
                <a:latin typeface="DejaVu Sans"/>
              </a:rPr>
              <a:t>(a)</a:t>
            </a:r>
            <a:r>
              <a:rPr lang="en-IN" sz="2000" dirty="0" smtClean="0">
                <a:latin typeface="DejaVu Sans"/>
              </a:rPr>
              <a:t> </a:t>
            </a:r>
            <a:r>
              <a:rPr lang="en-IN" sz="2000" dirty="0">
                <a:latin typeface="DejaVu Sans"/>
              </a:rPr>
              <a:t>BBMP generates 3500 T/D and collects 3000T/D (85</a:t>
            </a:r>
            <a:r>
              <a:rPr lang="en-IN" sz="2000" dirty="0" smtClean="0">
                <a:latin typeface="DejaVu Sans"/>
              </a:rPr>
              <a:t>%)</a:t>
            </a:r>
            <a:endParaRPr lang="en-IN" dirty="0"/>
          </a:p>
          <a:p>
            <a:pPr>
              <a:lnSpc>
                <a:spcPct val="100000"/>
              </a:lnSpc>
              <a:buSzPct val="25000"/>
              <a:buFont typeface="StarSymbol"/>
              <a:buChar char="l"/>
            </a:pPr>
            <a:r>
              <a:rPr lang="en-IN" sz="2000" dirty="0" smtClean="0">
                <a:latin typeface="DejaVu Sans"/>
              </a:rPr>
              <a:t>(b) Other </a:t>
            </a:r>
            <a:r>
              <a:rPr lang="en-IN" sz="2000" dirty="0">
                <a:latin typeface="DejaVu Sans"/>
              </a:rPr>
              <a:t>218 local bodies generates 5284 T/D and collects </a:t>
            </a:r>
            <a:r>
              <a:rPr lang="en-IN" sz="2000" dirty="0" smtClean="0">
                <a:latin typeface="DejaVu Sans"/>
              </a:rPr>
              <a:t>               4602T/D  (87%)     </a:t>
            </a:r>
            <a:endParaRPr dirty="0"/>
          </a:p>
        </p:txBody>
      </p:sp>
      <p:pic>
        <p:nvPicPr>
          <p:cNvPr id="362" name="Picture 361"/>
          <p:cNvPicPr/>
          <p:nvPr/>
        </p:nvPicPr>
        <p:blipFill>
          <a:blip r:embed="rId2"/>
          <a:stretch>
            <a:fillRect/>
          </a:stretch>
        </p:blipFill>
        <p:spPr>
          <a:xfrm>
            <a:off x="504000" y="4267200"/>
            <a:ext cx="7595280" cy="25000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CustomShape 1"/>
          <p:cNvSpPr/>
          <p:nvPr/>
        </p:nvSpPr>
        <p:spPr>
          <a:xfrm>
            <a:off x="504000" y="288000"/>
            <a:ext cx="7847640" cy="1218240"/>
          </a:xfrm>
          <a:prstGeom prst="rect">
            <a:avLst/>
          </a:prstGeom>
          <a:noFill/>
          <a:ln>
            <a:noFill/>
          </a:ln>
        </p:spPr>
        <p:txBody>
          <a:bodyPr lIns="90000" tIns="45000" rIns="90000" bIns="45000"/>
          <a:lstStyle/>
          <a:p>
            <a:pPr algn="ctr">
              <a:lnSpc>
                <a:spcPct val="100000"/>
              </a:lnSpc>
            </a:pPr>
            <a:r>
              <a:rPr lang="en-IN" sz="4800">
                <a:solidFill>
                  <a:srgbClr val="000000"/>
                </a:solidFill>
                <a:latin typeface="Times New Roman"/>
              </a:rPr>
              <a:t>Literature survey</a:t>
            </a:r>
            <a:r>
              <a:rPr lang="en-IN" sz="2400">
                <a:solidFill>
                  <a:srgbClr val="000000"/>
                </a:solidFill>
                <a:latin typeface="Times New Roman"/>
              </a:rPr>
              <a:t>(contd..)</a:t>
            </a:r>
            <a:endParaRPr/>
          </a:p>
        </p:txBody>
      </p:sp>
      <p:sp>
        <p:nvSpPr>
          <p:cNvPr id="364" name="CustomShape 2"/>
          <p:cNvSpPr/>
          <p:nvPr/>
        </p:nvSpPr>
        <p:spPr>
          <a:xfrm>
            <a:off x="716400" y="1584000"/>
            <a:ext cx="7923600" cy="4516200"/>
          </a:xfrm>
          <a:prstGeom prst="rect">
            <a:avLst/>
          </a:prstGeom>
          <a:noFill/>
          <a:ln>
            <a:noFill/>
          </a:ln>
        </p:spPr>
        <p:txBody>
          <a:bodyPr lIns="90000" tIns="45000" rIns="90000" bIns="45000"/>
          <a:lstStyle/>
          <a:p>
            <a:pPr>
              <a:lnSpc>
                <a:spcPct val="100000"/>
              </a:lnSpc>
            </a:pPr>
            <a:r>
              <a:rPr lang="en-IN" sz="2600" b="1" i="1" u="sng"/>
              <a:t>PROCESS INVOLVED IN WASTE MANAGEMENT</a:t>
            </a:r>
            <a:r>
              <a:rPr lang="en-IN" sz="2600" b="1" i="1"/>
              <a:t> :-</a:t>
            </a:r>
            <a:endParaRPr/>
          </a:p>
          <a:p>
            <a:pPr>
              <a:lnSpc>
                <a:spcPct val="100000"/>
              </a:lnSpc>
              <a:buSzPct val="25000"/>
              <a:buFont typeface="StarSymbol"/>
              <a:buChar char=""/>
            </a:pPr>
            <a:r>
              <a:rPr lang="en-IN" sz="2200"/>
              <a:t>SITE SELECTION</a:t>
            </a:r>
            <a:endParaRPr/>
          </a:p>
          <a:p>
            <a:pPr>
              <a:lnSpc>
                <a:spcPct val="100000"/>
              </a:lnSpc>
              <a:buSzPct val="25000"/>
              <a:buFont typeface="StarSymbol"/>
              <a:buChar char=""/>
            </a:pPr>
            <a:r>
              <a:rPr lang="en-IN" sz="2200"/>
              <a:t>SEGREGATION</a:t>
            </a:r>
            <a:endParaRPr/>
          </a:p>
          <a:p>
            <a:pPr>
              <a:lnSpc>
                <a:spcPct val="100000"/>
              </a:lnSpc>
              <a:buSzPct val="25000"/>
              <a:buFont typeface="StarSymbol"/>
              <a:buChar char=""/>
            </a:pPr>
            <a:r>
              <a:rPr lang="en-IN" sz="2200"/>
              <a:t>STORAGE OF WASTE</a:t>
            </a:r>
            <a:endParaRPr/>
          </a:p>
          <a:p>
            <a:pPr>
              <a:lnSpc>
                <a:spcPct val="100000"/>
              </a:lnSpc>
              <a:buSzPct val="25000"/>
              <a:buFont typeface="StarSymbol"/>
              <a:buChar char=""/>
            </a:pPr>
            <a:r>
              <a:rPr lang="en-IN" sz="2200"/>
              <a:t>TRANSPORTATION</a:t>
            </a:r>
            <a:endParaRPr/>
          </a:p>
          <a:p>
            <a:pPr>
              <a:lnSpc>
                <a:spcPct val="100000"/>
              </a:lnSpc>
              <a:buSzPct val="25000"/>
              <a:buFont typeface="StarSymbol"/>
              <a:buChar char=""/>
            </a:pPr>
            <a:r>
              <a:rPr lang="en-IN" sz="2200"/>
              <a:t>PROCESSING OF WASTE</a:t>
            </a:r>
            <a:endParaRPr/>
          </a:p>
          <a:p>
            <a:pPr>
              <a:lnSpc>
                <a:spcPct val="100000"/>
              </a:lnSpc>
              <a:buSzPct val="25000"/>
              <a:buFont typeface="StarSymbol"/>
              <a:buChar char=""/>
            </a:pPr>
            <a:r>
              <a:rPr lang="en-IN" sz="2200"/>
              <a:t>DISPOSAL OF WASTE</a:t>
            </a:r>
            <a:endParaRPr/>
          </a:p>
        </p:txBody>
      </p:sp>
      <p:pic>
        <p:nvPicPr>
          <p:cNvPr id="365" name="Picture 364"/>
          <p:cNvPicPr/>
          <p:nvPr/>
        </p:nvPicPr>
        <p:blipFill>
          <a:blip r:embed="rId2"/>
          <a:stretch>
            <a:fillRect/>
          </a:stretch>
        </p:blipFill>
        <p:spPr>
          <a:xfrm>
            <a:off x="720000" y="4392000"/>
            <a:ext cx="6768000" cy="24480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 name="TextShape 1"/>
          <p:cNvSpPr txBox="1"/>
          <p:nvPr/>
        </p:nvSpPr>
        <p:spPr>
          <a:xfrm>
            <a:off x="1656000" y="720000"/>
            <a:ext cx="5397120" cy="767520"/>
          </a:xfrm>
          <a:prstGeom prst="rect">
            <a:avLst/>
          </a:prstGeom>
        </p:spPr>
        <p:txBody>
          <a:bodyPr wrap="none" lIns="90000" tIns="45000" rIns="90000" bIns="45000"/>
          <a:lstStyle/>
          <a:p>
            <a:pPr algn="ctr">
              <a:lnSpc>
                <a:spcPct val="100000"/>
              </a:lnSpc>
            </a:pPr>
            <a:r>
              <a:rPr lang="en-IN" sz="4800">
                <a:solidFill>
                  <a:srgbClr val="000000"/>
                </a:solidFill>
                <a:latin typeface="Times New Roman"/>
              </a:rPr>
              <a:t>Literature survey</a:t>
            </a:r>
            <a:r>
              <a:rPr lang="en-IN" sz="2400">
                <a:solidFill>
                  <a:srgbClr val="000000"/>
                </a:solidFill>
                <a:latin typeface="Times New Roman"/>
              </a:rPr>
              <a:t>(contd..)</a:t>
            </a:r>
            <a:endParaRPr/>
          </a:p>
        </p:txBody>
      </p:sp>
      <p:sp>
        <p:nvSpPr>
          <p:cNvPr id="367" name="TextShape 2"/>
          <p:cNvSpPr txBox="1"/>
          <p:nvPr/>
        </p:nvSpPr>
        <p:spPr>
          <a:xfrm>
            <a:off x="576000" y="1657080"/>
            <a:ext cx="7958400" cy="4057920"/>
          </a:xfrm>
          <a:prstGeom prst="rect">
            <a:avLst/>
          </a:prstGeom>
        </p:spPr>
        <p:txBody>
          <a:bodyPr wrap="none" lIns="90000" tIns="45000" rIns="90000" bIns="45000"/>
          <a:lstStyle/>
          <a:p>
            <a:r>
              <a:rPr lang="en-IN" sz="2600" dirty="0"/>
              <a:t>The following Urban Local Bodies do not have </a:t>
            </a:r>
            <a:r>
              <a:rPr lang="en-IN" sz="2600" dirty="0" smtClean="0"/>
              <a:t>their </a:t>
            </a:r>
          </a:p>
          <a:p>
            <a:r>
              <a:rPr lang="en-IN" sz="2600" dirty="0" smtClean="0"/>
              <a:t>own </a:t>
            </a:r>
            <a:r>
              <a:rPr lang="en-IN" sz="2600" dirty="0"/>
              <a:t>Landfill site or processing site:</a:t>
            </a:r>
            <a:endParaRPr dirty="0"/>
          </a:p>
          <a:p>
            <a:endParaRPr dirty="0"/>
          </a:p>
          <a:p>
            <a:r>
              <a:rPr lang="en-IN" dirty="0"/>
              <a:t>  </a:t>
            </a:r>
            <a:r>
              <a:rPr lang="en-IN" sz="2000" dirty="0"/>
              <a:t>1. </a:t>
            </a:r>
            <a:r>
              <a:rPr lang="en-IN" sz="2000" dirty="0" err="1"/>
              <a:t>Devanahalli</a:t>
            </a:r>
            <a:r>
              <a:rPr lang="en-IN" sz="2000" dirty="0"/>
              <a:t> TMC</a:t>
            </a:r>
            <a:endParaRPr dirty="0"/>
          </a:p>
          <a:p>
            <a:r>
              <a:rPr lang="en-IN" sz="2000" dirty="0"/>
              <a:t>  2. </a:t>
            </a:r>
            <a:r>
              <a:rPr lang="en-IN" sz="2000" dirty="0" err="1"/>
              <a:t>Vijayapura</a:t>
            </a:r>
            <a:r>
              <a:rPr lang="en-IN" sz="2000" dirty="0"/>
              <a:t> TMC</a:t>
            </a:r>
            <a:endParaRPr dirty="0"/>
          </a:p>
          <a:p>
            <a:r>
              <a:rPr lang="en-IN" sz="2000" dirty="0"/>
              <a:t>  3. </a:t>
            </a:r>
            <a:r>
              <a:rPr lang="en-IN" sz="2000" dirty="0" err="1"/>
              <a:t>Anekal</a:t>
            </a:r>
            <a:r>
              <a:rPr lang="en-IN" sz="2000" dirty="0"/>
              <a:t> TMC</a:t>
            </a:r>
            <a:endParaRPr dirty="0"/>
          </a:p>
          <a:p>
            <a:r>
              <a:rPr lang="en-IN" sz="2000" dirty="0"/>
              <a:t>  4. </a:t>
            </a:r>
            <a:r>
              <a:rPr lang="en-IN" sz="2000" dirty="0" err="1"/>
              <a:t>Yelandur</a:t>
            </a:r>
            <a:r>
              <a:rPr lang="en-IN" sz="2000" dirty="0"/>
              <a:t> TP</a:t>
            </a:r>
            <a:endParaRPr dirty="0"/>
          </a:p>
          <a:p>
            <a:r>
              <a:rPr lang="en-IN" sz="2000" dirty="0"/>
              <a:t>  5. </a:t>
            </a:r>
            <a:r>
              <a:rPr lang="en-IN" sz="2000" dirty="0" err="1"/>
              <a:t>Bantwal</a:t>
            </a:r>
            <a:r>
              <a:rPr lang="en-IN" sz="2000" dirty="0"/>
              <a:t> TMC</a:t>
            </a:r>
            <a:endParaRPr dirty="0"/>
          </a:p>
          <a:p>
            <a:r>
              <a:rPr lang="en-IN" sz="2000" dirty="0"/>
              <a:t>  6. </a:t>
            </a:r>
            <a:r>
              <a:rPr lang="en-IN" sz="2000" dirty="0" err="1"/>
              <a:t>Mudabidiri</a:t>
            </a:r>
            <a:r>
              <a:rPr lang="en-IN" sz="2000" dirty="0"/>
              <a:t> TMC</a:t>
            </a:r>
            <a:endParaRPr dirty="0"/>
          </a:p>
          <a:p>
            <a:r>
              <a:rPr lang="en-IN" sz="2000" dirty="0"/>
              <a:t>  7. </a:t>
            </a:r>
            <a:r>
              <a:rPr lang="en-IN" sz="2000" dirty="0" err="1"/>
              <a:t>Ullal</a:t>
            </a:r>
            <a:r>
              <a:rPr lang="en-IN" sz="2000" dirty="0"/>
              <a:t> TMC</a:t>
            </a:r>
            <a:endParaRPr dirty="0"/>
          </a:p>
          <a:p>
            <a:r>
              <a:rPr lang="en-IN" sz="2000" dirty="0"/>
              <a:t>  8. </a:t>
            </a:r>
            <a:r>
              <a:rPr lang="en-IN" sz="2000" dirty="0" err="1"/>
              <a:t>Saligrama</a:t>
            </a:r>
            <a:r>
              <a:rPr lang="en-IN" sz="2000" dirty="0"/>
              <a:t> TP</a:t>
            </a:r>
            <a:endParaRPr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TotalTime>
  <Words>1035</Words>
  <Application>Microsoft Office PowerPoint</Application>
  <PresentationFormat>On-screen Show (4:3)</PresentationFormat>
  <Paragraphs>147</Paragraphs>
  <Slides>37</Slides>
  <Notes>2</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Nikhil S</cp:lastModifiedBy>
  <cp:revision>14</cp:revision>
  <dcterms:modified xsi:type="dcterms:W3CDTF">2017-04-14T07:41:31Z</dcterms:modified>
</cp:coreProperties>
</file>